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33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cff2966d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cff2966d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cff2966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cff2966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cff2966d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cff2966d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cff2966d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cff2966d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cff2966d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cff2966d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cff2966d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cff2966d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cff2966d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cff2966d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cff2966d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cff2966d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cff2966d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cff2966d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DA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116111.p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ACCOUNTS/ANSWER/185839?HL=P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Bezpieczeństwo w sieci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1849821"/>
            <a:ext cx="8520600" cy="1135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400" dirty="0"/>
              <a:t>DZIĘKUJĘ ZA UWAGĘ </a:t>
            </a:r>
            <a:r>
              <a:rPr lang="pl" sz="5400" dirty="0" smtClean="0"/>
              <a:t> :)</a:t>
            </a:r>
            <a:endParaRPr sz="5400"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5591553" y="4317260"/>
            <a:ext cx="3240747" cy="506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dirty="0" smtClean="0"/>
              <a:t>A</a:t>
            </a:r>
            <a:r>
              <a:rPr lang="pl" dirty="0" smtClean="0"/>
              <a:t>utor - Lena </a:t>
            </a:r>
            <a:r>
              <a:rPr lang="pl" dirty="0"/>
              <a:t>Mysłowska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408650" y="119275"/>
            <a:ext cx="564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420"/>
              <a:t>INTERNET</a:t>
            </a:r>
            <a:endParaRPr sz="242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56400" y="524250"/>
            <a:ext cx="8431200" cy="3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/>
              <a:t>   </a:t>
            </a:r>
            <a:r>
              <a:rPr lang="pl" dirty="0">
                <a:solidFill>
                  <a:srgbClr val="00FF00"/>
                </a:solidFill>
              </a:rPr>
              <a:t> </a:t>
            </a:r>
            <a:r>
              <a:rPr lang="pl" b="1" dirty="0">
                <a:solidFill>
                  <a:schemeClr val="accent6">
                    <a:lumMod val="50000"/>
                  </a:schemeClr>
                </a:solidFill>
              </a:rPr>
              <a:t>WIEDZA</a:t>
            </a:r>
            <a:r>
              <a:rPr lang="pl" dirty="0">
                <a:solidFill>
                  <a:srgbClr val="00FF00"/>
                </a:solidFill>
              </a:rPr>
              <a:t>  </a:t>
            </a:r>
            <a:r>
              <a:rPr lang="pl" dirty="0"/>
              <a:t>                                                                                   </a:t>
            </a:r>
            <a:r>
              <a:rPr lang="pl" dirty="0">
                <a:solidFill>
                  <a:srgbClr val="FFFF00"/>
                </a:solidFill>
              </a:rPr>
              <a:t> </a:t>
            </a:r>
            <a:r>
              <a:rPr lang="pl" b="1" dirty="0">
                <a:solidFill>
                  <a:schemeClr val="accent1">
                    <a:lumMod val="50000"/>
                  </a:schemeClr>
                </a:solidFill>
              </a:rPr>
              <a:t>ROZRYWKA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/>
              <a:t>                                                    </a:t>
            </a:r>
            <a:r>
              <a:rPr lang="pl" b="1" dirty="0">
                <a:solidFill>
                  <a:srgbClr val="FF0000"/>
                </a:solidFill>
              </a:rPr>
              <a:t>ŚMIETNIK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75" y="1440200"/>
            <a:ext cx="2103374" cy="21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688" y="2941350"/>
            <a:ext cx="2210375" cy="220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424" y="1635475"/>
            <a:ext cx="2524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3384250" y="992175"/>
            <a:ext cx="1812175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45815">
            <a:off x="5217952" y="286543"/>
            <a:ext cx="1881220" cy="76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484390">
            <a:off x="1527225" y="276975"/>
            <a:ext cx="1950049" cy="7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839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pl" b="1" dirty="0"/>
              <a:t>Negatywne i pozytywne cechy Internetu 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2336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00" b="1" dirty="0">
                <a:solidFill>
                  <a:srgbClr val="800000"/>
                </a:solidFill>
              </a:rPr>
              <a:t>Internet </a:t>
            </a:r>
            <a:r>
              <a:rPr lang="pl" sz="2100" b="1" dirty="0" smtClean="0">
                <a:solidFill>
                  <a:srgbClr val="800000"/>
                </a:solidFill>
              </a:rPr>
              <a:t>to sieć przydatna </a:t>
            </a:r>
            <a:r>
              <a:rPr lang="pl" sz="2100" b="1" dirty="0">
                <a:solidFill>
                  <a:srgbClr val="800000"/>
                </a:solidFill>
              </a:rPr>
              <a:t>do pracy, </a:t>
            </a:r>
            <a:r>
              <a:rPr lang="pl" sz="2100" b="1" dirty="0" smtClean="0">
                <a:solidFill>
                  <a:srgbClr val="800000"/>
                </a:solidFill>
              </a:rPr>
              <a:t>nauki oraz zabawy.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2100" b="1" dirty="0" smtClean="0">
              <a:solidFill>
                <a:srgbClr val="8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00" b="1" dirty="0" smtClean="0">
                <a:solidFill>
                  <a:srgbClr val="800000"/>
                </a:solidFill>
              </a:rPr>
              <a:t>L</a:t>
            </a:r>
            <a:r>
              <a:rPr lang="pl" sz="2100" b="1" dirty="0" smtClean="0">
                <a:solidFill>
                  <a:srgbClr val="800000"/>
                </a:solidFill>
              </a:rPr>
              <a:t>ecz, jak każde narzędzie, </a:t>
            </a:r>
            <a:r>
              <a:rPr lang="pl" sz="2100" b="1" dirty="0">
                <a:solidFill>
                  <a:srgbClr val="800000"/>
                </a:solidFill>
              </a:rPr>
              <a:t>może </a:t>
            </a:r>
            <a:r>
              <a:rPr lang="pl" sz="2100" b="1" dirty="0" smtClean="0">
                <a:solidFill>
                  <a:srgbClr val="800000"/>
                </a:solidFill>
              </a:rPr>
              <a:t>być używana </a:t>
            </a:r>
            <a:r>
              <a:rPr lang="pl" sz="2100" b="1" dirty="0">
                <a:solidFill>
                  <a:srgbClr val="800000"/>
                </a:solidFill>
              </a:rPr>
              <a:t>w </a:t>
            </a:r>
            <a:r>
              <a:rPr lang="pl" sz="2100" b="1" dirty="0" smtClean="0">
                <a:solidFill>
                  <a:srgbClr val="800000"/>
                </a:solidFill>
              </a:rPr>
              <a:t>zarówno w dobrym</a:t>
            </a:r>
            <a:r>
              <a:rPr lang="pl" sz="2100" b="1" dirty="0">
                <a:solidFill>
                  <a:srgbClr val="800000"/>
                </a:solidFill>
              </a:rPr>
              <a:t>, jak i </a:t>
            </a:r>
            <a:r>
              <a:rPr lang="pl" sz="2100" b="1" dirty="0" smtClean="0">
                <a:solidFill>
                  <a:srgbClr val="800000"/>
                </a:solidFill>
              </a:rPr>
              <a:t>w złym </a:t>
            </a:r>
            <a:r>
              <a:rPr lang="pl" sz="2100" b="1" dirty="0">
                <a:solidFill>
                  <a:srgbClr val="800000"/>
                </a:solidFill>
              </a:rPr>
              <a:t>celu.</a:t>
            </a:r>
            <a:endParaRPr sz="2100" b="1" dirty="0">
              <a:solidFill>
                <a:srgbClr val="800000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902200" y="653850"/>
            <a:ext cx="3999900" cy="43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u="sng" dirty="0">
                <a:solidFill>
                  <a:schemeClr val="dk1"/>
                </a:solidFill>
              </a:rPr>
              <a:t>Zalety </a:t>
            </a:r>
            <a:r>
              <a:rPr lang="pl" b="1" u="sng" dirty="0" smtClean="0">
                <a:solidFill>
                  <a:schemeClr val="dk1"/>
                </a:solidFill>
              </a:rPr>
              <a:t>:</a:t>
            </a:r>
            <a:endParaRPr lang="pl" b="1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kontakt </a:t>
            </a:r>
            <a:r>
              <a:rPr lang="pl" b="1" dirty="0">
                <a:solidFill>
                  <a:schemeClr val="dk1"/>
                </a:solidFill>
              </a:rPr>
              <a:t>ze światem,                                     </a:t>
            </a:r>
            <a:r>
              <a:rPr lang="pl" b="1" dirty="0" smtClean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</a:t>
            </a:r>
            <a:r>
              <a:rPr lang="pl" b="1" dirty="0" smtClean="0">
                <a:solidFill>
                  <a:schemeClr val="dk1"/>
                </a:solidFill>
              </a:rPr>
              <a:t>łatwe </a:t>
            </a:r>
            <a:r>
              <a:rPr lang="pl" b="1" dirty="0">
                <a:solidFill>
                  <a:schemeClr val="dk1"/>
                </a:solidFill>
              </a:rPr>
              <a:t>i darmowe porozumiewanie się z </a:t>
            </a:r>
            <a:r>
              <a:rPr lang="pl" b="1" dirty="0" smtClean="0">
                <a:solidFill>
                  <a:schemeClr val="dk1"/>
                </a:solidFill>
              </a:rPr>
              <a:t>ludźmi,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</a:t>
            </a:r>
            <a:r>
              <a:rPr lang="pl" b="1" dirty="0" smtClean="0">
                <a:solidFill>
                  <a:schemeClr val="dk1"/>
                </a:solidFill>
              </a:rPr>
              <a:t>można </a:t>
            </a:r>
            <a:r>
              <a:rPr lang="pl" b="1" dirty="0">
                <a:solidFill>
                  <a:schemeClr val="dk1"/>
                </a:solidFill>
              </a:rPr>
              <a:t>coś kupić bez wychodzenia z domu</a:t>
            </a:r>
            <a:r>
              <a:rPr lang="pl" b="1" dirty="0" smtClean="0">
                <a:solidFill>
                  <a:schemeClr val="dk1"/>
                </a:solidFill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można </a:t>
            </a:r>
            <a:r>
              <a:rPr lang="pl" b="1" dirty="0">
                <a:solidFill>
                  <a:schemeClr val="dk1"/>
                </a:solidFill>
              </a:rPr>
              <a:t>się </a:t>
            </a:r>
            <a:r>
              <a:rPr lang="pl" b="1" dirty="0" smtClean="0">
                <a:solidFill>
                  <a:schemeClr val="dk1"/>
                </a:solidFill>
              </a:rPr>
              <a:t>rozerwać, </a:t>
            </a:r>
            <a:r>
              <a:rPr lang="pl" b="1" dirty="0">
                <a:solidFill>
                  <a:schemeClr val="dk1"/>
                </a:solidFill>
              </a:rPr>
              <a:t>pograć</a:t>
            </a:r>
            <a:r>
              <a:rPr lang="pl" b="1" dirty="0" smtClean="0">
                <a:solidFill>
                  <a:schemeClr val="dk1"/>
                </a:solidFill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</a:t>
            </a:r>
            <a:r>
              <a:rPr lang="pl" b="1" dirty="0" smtClean="0">
                <a:solidFill>
                  <a:schemeClr val="dk1"/>
                </a:solidFill>
              </a:rPr>
              <a:t>sprawdzić </a:t>
            </a:r>
            <a:r>
              <a:rPr lang="pl" b="1" dirty="0">
                <a:solidFill>
                  <a:schemeClr val="dk1"/>
                </a:solidFill>
              </a:rPr>
              <a:t>przydatne </a:t>
            </a:r>
            <a:r>
              <a:rPr lang="pl" b="1" dirty="0" smtClean="0">
                <a:solidFill>
                  <a:schemeClr val="dk1"/>
                </a:solidFill>
              </a:rPr>
              <a:t>informacje,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 u="sng" dirty="0">
                <a:solidFill>
                  <a:schemeClr val="dk1"/>
                </a:solidFill>
              </a:rPr>
              <a:t>W</a:t>
            </a:r>
            <a:r>
              <a:rPr lang="pl" b="1" u="sng" dirty="0" smtClean="0">
                <a:solidFill>
                  <a:schemeClr val="dk1"/>
                </a:solidFill>
              </a:rPr>
              <a:t>ady</a:t>
            </a:r>
            <a:r>
              <a:rPr lang="pl" b="1" u="sng" dirty="0">
                <a:solidFill>
                  <a:schemeClr val="dk1"/>
                </a:solidFill>
              </a:rPr>
              <a:t>:</a:t>
            </a:r>
            <a:endParaRPr b="1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nadmierne korzystanie z Internetu </a:t>
            </a:r>
            <a:r>
              <a:rPr lang="pl" b="1" dirty="0">
                <a:solidFill>
                  <a:schemeClr val="dk1"/>
                </a:solidFill>
              </a:rPr>
              <a:t>może uzależnić</a:t>
            </a:r>
            <a:r>
              <a:rPr lang="pl" b="1" dirty="0" smtClean="0">
                <a:solidFill>
                  <a:schemeClr val="dk1"/>
                </a:solidFill>
              </a:rPr>
              <a:t>,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m</a:t>
            </a:r>
            <a:r>
              <a:rPr lang="pl" b="1" dirty="0" smtClean="0">
                <a:solidFill>
                  <a:schemeClr val="dk1"/>
                </a:solidFill>
              </a:rPr>
              <a:t>ożna </a:t>
            </a:r>
            <a:r>
              <a:rPr lang="pl" b="1" dirty="0">
                <a:solidFill>
                  <a:schemeClr val="dk1"/>
                </a:solidFill>
              </a:rPr>
              <a:t>zepsuć sobie </a:t>
            </a:r>
            <a:r>
              <a:rPr lang="pl" b="1" dirty="0" smtClean="0">
                <a:solidFill>
                  <a:schemeClr val="dk1"/>
                </a:solidFill>
              </a:rPr>
              <a:t>wzrok, </a:t>
            </a:r>
            <a:r>
              <a:rPr lang="pl" b="1" dirty="0">
                <a:solidFill>
                  <a:schemeClr val="dk1"/>
                </a:solidFill>
              </a:rPr>
              <a:t>jeśli długo </a:t>
            </a:r>
            <a:r>
              <a:rPr lang="pl" b="1" dirty="0" smtClean="0">
                <a:solidFill>
                  <a:schemeClr val="dk1"/>
                </a:solidFill>
              </a:rPr>
              <a:t>wpatrujemy się w ekran, 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</a:t>
            </a:r>
            <a:r>
              <a:rPr lang="pl" b="1" dirty="0">
                <a:solidFill>
                  <a:schemeClr val="dk1"/>
                </a:solidFill>
              </a:rPr>
              <a:t>jesteśmy narażeni na ataki hakerów, wirusów, </a:t>
            </a:r>
            <a:endParaRPr lang="pl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b="1" dirty="0" smtClean="0">
                <a:solidFill>
                  <a:schemeClr val="dk1"/>
                </a:solidFill>
              </a:rPr>
              <a:t>- możemy </a:t>
            </a:r>
            <a:r>
              <a:rPr lang="pl" b="1" dirty="0">
                <a:solidFill>
                  <a:schemeClr val="dk1"/>
                </a:solidFill>
              </a:rPr>
              <a:t>być narażeni na </a:t>
            </a:r>
            <a:r>
              <a:rPr lang="pl" b="1" dirty="0" smtClean="0">
                <a:solidFill>
                  <a:schemeClr val="dk1"/>
                </a:solidFill>
              </a:rPr>
              <a:t>oszustów.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Szkodliwe treści jakie można spotkać w sieci to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11699" y="1161025"/>
            <a:ext cx="759133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FF0000"/>
                </a:solidFill>
              </a:rPr>
              <a:t>@ </a:t>
            </a:r>
            <a:r>
              <a:rPr lang="pl" sz="2600" dirty="0" smtClean="0">
                <a:solidFill>
                  <a:srgbClr val="FF0000"/>
                </a:solidFill>
              </a:rPr>
              <a:t>przemoc,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FF0000"/>
                </a:solidFill>
              </a:rPr>
              <a:t>@ </a:t>
            </a:r>
            <a:r>
              <a:rPr lang="pl" sz="2600" dirty="0" smtClean="0">
                <a:solidFill>
                  <a:srgbClr val="FF0000"/>
                </a:solidFill>
              </a:rPr>
              <a:t>wulgaryzmy,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FF0000"/>
                </a:solidFill>
              </a:rPr>
              <a:t>@ rasizm i </a:t>
            </a:r>
            <a:r>
              <a:rPr lang="pl" sz="2600" dirty="0" smtClean="0">
                <a:solidFill>
                  <a:srgbClr val="FF0000"/>
                </a:solidFill>
              </a:rPr>
              <a:t>ksenofobia</a:t>
            </a:r>
            <a:r>
              <a:rPr lang="pl-PL" sz="2600" dirty="0" smtClean="0">
                <a:solidFill>
                  <a:srgbClr val="FF0000"/>
                </a:solidFill>
              </a:rPr>
              <a:t>,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FF0000"/>
                </a:solidFill>
              </a:rPr>
              <a:t>@ sekty i inne formy </a:t>
            </a:r>
            <a:r>
              <a:rPr lang="pl" sz="2600" dirty="0" smtClean="0">
                <a:solidFill>
                  <a:srgbClr val="FF0000"/>
                </a:solidFill>
              </a:rPr>
              <a:t>psychomanipulacji,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FF0000"/>
                </a:solidFill>
              </a:rPr>
              <a:t>@ </a:t>
            </a:r>
            <a:r>
              <a:rPr lang="pl" sz="2600" dirty="0" smtClean="0">
                <a:solidFill>
                  <a:srgbClr val="FF0000"/>
                </a:solidFill>
              </a:rPr>
              <a:t>używki,</a:t>
            </a:r>
            <a:endParaRPr sz="2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>
                <a:solidFill>
                  <a:srgbClr val="FF0000"/>
                </a:solidFill>
              </a:rPr>
              <a:t>@ </a:t>
            </a:r>
            <a:r>
              <a:rPr lang="pl" sz="2600" dirty="0" smtClean="0">
                <a:solidFill>
                  <a:srgbClr val="FF0000"/>
                </a:solidFill>
              </a:rPr>
              <a:t>treści nieprzenaczone dla dzieci i młodzieży.</a:t>
            </a:r>
            <a:endParaRPr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345" y="648138"/>
            <a:ext cx="2867055" cy="212659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-2" y="442075"/>
            <a:ext cx="6106511" cy="375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 b="1" dirty="0">
                <a:solidFill>
                  <a:schemeClr val="dk1"/>
                </a:solidFill>
              </a:rPr>
              <a:t>Chroń swoją prywatność! Nie podawaj swoich danych osobowych, takich jak: imię, nazwisko, numer telefonu czy adres domowy</a:t>
            </a:r>
            <a:r>
              <a:rPr lang="pl" sz="1500" b="1" dirty="0" smtClean="0">
                <a:solidFill>
                  <a:schemeClr val="dk1"/>
                </a:solidFill>
              </a:rPr>
              <a:t>.</a:t>
            </a:r>
            <a:r>
              <a:rPr lang="pl" sz="800" dirty="0" smtClean="0">
                <a:solidFill>
                  <a:schemeClr val="dk1"/>
                </a:solidFill>
              </a:rPr>
              <a:t> </a:t>
            </a:r>
            <a:r>
              <a:rPr lang="pl" sz="1000" dirty="0" smtClean="0">
                <a:solidFill>
                  <a:schemeClr val="dk1"/>
                </a:solidFill>
              </a:rPr>
              <a:t>Zadbaj </a:t>
            </a:r>
            <a:r>
              <a:rPr lang="pl" sz="1000" dirty="0">
                <a:solidFill>
                  <a:schemeClr val="dk1"/>
                </a:solidFill>
              </a:rPr>
              <a:t>o swój wizerunek. Jeśli publikujesz w sieci swoje zdjęcia, zadbaj, by widzieli je tylko Twoi znajomi. Nie umieszczaj w sieci zdjęć, które mogą Ci zaszkodzić dziś lub za jakiś czas.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23850" algn="just">
              <a:lnSpc>
                <a:spcPct val="115000"/>
              </a:lnSpc>
              <a:buClr>
                <a:schemeClr val="dk1"/>
              </a:buClr>
              <a:buSzPts val="1500"/>
              <a:buChar char="●"/>
            </a:pPr>
            <a:r>
              <a:rPr lang="pl" sz="1500" b="1" dirty="0">
                <a:solidFill>
                  <a:schemeClr val="dk1"/>
                </a:solidFill>
              </a:rPr>
              <a:t>Mów, jeśli coś jest nie tak</a:t>
            </a:r>
            <a:r>
              <a:rPr lang="pl" sz="1000" b="1" dirty="0">
                <a:solidFill>
                  <a:schemeClr val="dk1"/>
                </a:solidFill>
              </a:rPr>
              <a:t>! </a:t>
            </a:r>
            <a:r>
              <a:rPr lang="pl" sz="1000" dirty="0" smtClean="0">
                <a:solidFill>
                  <a:schemeClr val="dk1"/>
                </a:solidFill>
              </a:rPr>
              <a:t>W </a:t>
            </a:r>
            <a:r>
              <a:rPr lang="pl" sz="1000" dirty="0">
                <a:solidFill>
                  <a:schemeClr val="dk1"/>
                </a:solidFill>
              </a:rPr>
              <a:t>sytuacji, kiedy ktoś lub coś </a:t>
            </a:r>
            <a:r>
              <a:rPr lang="pl" sz="1000" dirty="0" smtClean="0">
                <a:solidFill>
                  <a:schemeClr val="dk1"/>
                </a:solidFill>
              </a:rPr>
              <a:t>w </a:t>
            </a:r>
            <a:r>
              <a:rPr lang="pl" sz="1000" dirty="0">
                <a:solidFill>
                  <a:schemeClr val="dk1"/>
                </a:solidFill>
              </a:rPr>
              <a:t>Internecie </a:t>
            </a:r>
            <a:r>
              <a:rPr lang="pl" sz="1000" dirty="0" smtClean="0">
                <a:solidFill>
                  <a:schemeClr val="dk1"/>
                </a:solidFill>
              </a:rPr>
              <a:t>Cię za</a:t>
            </a:r>
            <a:r>
              <a:rPr lang="pl" sz="1000" dirty="0" smtClean="0">
                <a:solidFill>
                  <a:schemeClr val="dk1"/>
                </a:solidFill>
              </a:rPr>
              <a:t>niepokoi </a:t>
            </a:r>
            <a:r>
              <a:rPr lang="pl" sz="1000" dirty="0">
                <a:solidFill>
                  <a:schemeClr val="dk1"/>
                </a:solidFill>
              </a:rPr>
              <a:t>lub wystraszy, koniecznie opowiedz o tym rodzicom lub innej zaufanej osobie dorosłej. Możesz w takiej sytuacji skontaktować się z Telefonem Zaufania dla Dzieci i Młodzieży, dzwoniąc pod bezpłatny numer</a:t>
            </a:r>
            <a:r>
              <a:rPr lang="pl" sz="10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pl" sz="1000" b="1" u="sng" dirty="0">
                <a:solidFill>
                  <a:schemeClr val="hlink"/>
                </a:solidFill>
                <a:hlinkClick r:id="rId4"/>
              </a:rPr>
              <a:t>116 111</a:t>
            </a:r>
            <a:r>
              <a:rPr lang="pl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 b="1" dirty="0">
                <a:solidFill>
                  <a:schemeClr val="dk1"/>
                </a:solidFill>
              </a:rPr>
              <a:t>Nie ufaj osobom poznanym w sieci! </a:t>
            </a:r>
            <a:r>
              <a:rPr lang="pl" sz="1000" dirty="0">
                <a:solidFill>
                  <a:schemeClr val="dk1"/>
                </a:solidFill>
              </a:rPr>
              <a:t>Nigdy nie można w 100% zaufać komuś poznanemu w sieci. Nie spotykaj się z osobami poznanymi w internecie. </a:t>
            </a:r>
            <a:r>
              <a:rPr lang="pl" sz="1000" dirty="0" smtClean="0">
                <a:solidFill>
                  <a:schemeClr val="dk1"/>
                </a:solidFill>
              </a:rPr>
              <a:t>O </a:t>
            </a:r>
            <a:r>
              <a:rPr lang="pl" sz="1000" dirty="0">
                <a:solidFill>
                  <a:schemeClr val="dk1"/>
                </a:solidFill>
              </a:rPr>
              <a:t>propozycjach spotkania od internetowych znajomych informuj rodziców.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 b="1" dirty="0">
                <a:solidFill>
                  <a:schemeClr val="dk1"/>
                </a:solidFill>
              </a:rPr>
              <a:t>Szanuj innych w sieci!</a:t>
            </a:r>
            <a:r>
              <a:rPr lang="pl" sz="900" dirty="0">
                <a:solidFill>
                  <a:schemeClr val="dk1"/>
                </a:solidFill>
              </a:rPr>
              <a:t> </a:t>
            </a:r>
            <a:r>
              <a:rPr lang="pl" sz="1000" dirty="0">
                <a:solidFill>
                  <a:schemeClr val="dk1"/>
                </a:solidFill>
              </a:rPr>
              <a:t>Pamiętaj, by traktować innych z szacunkiem. Swoje zdanie wyrażaj, nie obrażając nikogo. Nie reaguj agresją na agresję.</a:t>
            </a:r>
            <a:endParaRPr sz="1000" dirty="0">
              <a:solidFill>
                <a:schemeClr val="dk1"/>
              </a:solidFill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 b="1" dirty="0">
                <a:solidFill>
                  <a:schemeClr val="dk1"/>
                </a:solidFill>
              </a:rPr>
              <a:t>Korzystaj z umiarem z internetu! </a:t>
            </a:r>
            <a:r>
              <a:rPr lang="pl" sz="1000" dirty="0">
                <a:solidFill>
                  <a:schemeClr val="dk1"/>
                </a:solidFill>
              </a:rPr>
              <a:t>Zbyt długie korzystanie z komputera, tabletu czy smartfona może zaszkodzić Twojemu zdrowiu i pogorszyć kontakty ze znajomymi.</a:t>
            </a: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-1" y="0"/>
            <a:ext cx="5087007" cy="463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dirty="0">
                <a:solidFill>
                  <a:srgbClr val="C00000"/>
                </a:solidFill>
              </a:rPr>
              <a:t>Pamiętaj  Sprawdzaj źródło programów, treści, muzyki, które pobierasz. </a:t>
            </a:r>
            <a:endParaRPr sz="1600" b="1" dirty="0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/>
              <a:t> </a:t>
            </a:r>
            <a:r>
              <a:rPr lang="pl" sz="1600" b="1" dirty="0">
                <a:solidFill>
                  <a:schemeClr val="accent4">
                    <a:lumMod val="75000"/>
                  </a:schemeClr>
                </a:solidFill>
              </a:rPr>
              <a:t>Jeśli na stronie pojawia się zdanie „administrator nie ponosi odpowiedzialności za to, co zamieszczają użytkownicy”, jest </a:t>
            </a:r>
            <a:r>
              <a:rPr lang="pl" sz="1600" b="1" dirty="0" smtClean="0">
                <a:solidFill>
                  <a:schemeClr val="accent4">
                    <a:lumMod val="75000"/>
                  </a:schemeClr>
                </a:solidFill>
              </a:rPr>
              <a:t>obawa, </a:t>
            </a:r>
            <a:r>
              <a:rPr lang="pl" sz="1600" b="1" dirty="0">
                <a:solidFill>
                  <a:schemeClr val="accent4">
                    <a:lumMod val="75000"/>
                  </a:schemeClr>
                </a:solidFill>
              </a:rPr>
              <a:t>że nie ponosi też żadnej odpowiedzialności za treści, które stamtąd </a:t>
            </a:r>
            <a:r>
              <a:rPr lang="pl" sz="1700" b="1" dirty="0">
                <a:solidFill>
                  <a:schemeClr val="accent4">
                    <a:lumMod val="75000"/>
                  </a:schemeClr>
                </a:solidFill>
                <a:highlight>
                  <a:schemeClr val="lt1"/>
                </a:highlight>
              </a:rPr>
              <a:t>pobierzesz.</a:t>
            </a:r>
            <a:endParaRPr sz="1700" b="1" dirty="0">
              <a:solidFill>
                <a:schemeClr val="accent4">
                  <a:lumMod val="75000"/>
                </a:schemeClr>
              </a:solidFill>
              <a:highlight>
                <a:schemeClr val="lt1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/>
              <a:t>  </a:t>
            </a:r>
            <a:r>
              <a:rPr lang="pl" sz="1600" b="1" dirty="0">
                <a:solidFill>
                  <a:srgbClr val="336600"/>
                </a:solidFill>
              </a:rPr>
              <a:t>Jeżeli strona WWW wymaga instalacji oprogramowania (ściągnięcia i zapisania programu na komputerze, laptopie, itp.), czy podania jakichkolwiek danych osobowych, zanim się zarejestrujesz, skonsultuj się najpierw z dorosłym. </a:t>
            </a:r>
            <a:endParaRPr sz="1600" b="1" dirty="0">
              <a:solidFill>
                <a:srgbClr val="3366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/>
              <a:t> </a:t>
            </a:r>
            <a:r>
              <a:rPr lang="pl" sz="1600" b="1" dirty="0">
                <a:solidFill>
                  <a:srgbClr val="993366"/>
                </a:solidFill>
              </a:rPr>
              <a:t>Wiele darmowych programów znajdziesz na bezpiecznej stronie tech.wp.pl </a:t>
            </a:r>
            <a:endParaRPr sz="1600" b="1" dirty="0">
              <a:solidFill>
                <a:srgbClr val="993366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007" y="152400"/>
            <a:ext cx="390459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283724" y="1035400"/>
            <a:ext cx="3794289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PRZEMOC W INTERNECIE TO NA PRZYKŁAD: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prześladowanie</a:t>
            </a:r>
            <a:r>
              <a:rPr lang="pl" sz="1800" dirty="0"/>
              <a:t>, </a:t>
            </a:r>
            <a:endParaRPr lang="pl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zastraszanie</a:t>
            </a:r>
            <a:r>
              <a:rPr lang="pl" sz="1800" dirty="0"/>
              <a:t>, </a:t>
            </a:r>
            <a:endParaRPr lang="pl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nękanie</a:t>
            </a:r>
            <a:r>
              <a:rPr lang="pl" sz="1800" dirty="0"/>
              <a:t>, </a:t>
            </a:r>
            <a:endParaRPr lang="pl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wyśmiewanie </a:t>
            </a:r>
            <a:r>
              <a:rPr lang="pl" sz="1800" dirty="0"/>
              <a:t>innych </a:t>
            </a:r>
            <a:r>
              <a:rPr lang="pl" sz="1800" dirty="0" smtClean="0"/>
              <a:t>osób.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A wszystko to </a:t>
            </a:r>
            <a:r>
              <a:rPr lang="pl" sz="1800" dirty="0" smtClean="0"/>
              <a:t>z </a:t>
            </a:r>
            <a:r>
              <a:rPr lang="pl" sz="1800" dirty="0"/>
              <a:t>wykorzystaniem Internetu i narzędzi typu elektronicznego takich jak: </a:t>
            </a:r>
            <a:endParaRPr lang="pl" sz="18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dirty="0" smtClean="0"/>
              <a:t>SMS</a:t>
            </a:r>
            <a:r>
              <a:rPr lang="pl" sz="1800" dirty="0"/>
              <a:t>, e-mail, witryny internetowe, fora dyskusyjne w </a:t>
            </a:r>
            <a:r>
              <a:rPr lang="pl" sz="1800" dirty="0" smtClean="0"/>
              <a:t>Internecie</a:t>
            </a:r>
            <a:r>
              <a:rPr lang="pl" sz="1800" dirty="0"/>
              <a:t>, portale społecznościowe i inne. </a:t>
            </a:r>
            <a:endParaRPr sz="1800" dirty="0"/>
          </a:p>
        </p:txBody>
      </p:sp>
      <p:sp>
        <p:nvSpPr>
          <p:cNvPr id="98" name="Google Shape;98;p19"/>
          <p:cNvSpPr txBox="1"/>
          <p:nvPr/>
        </p:nvSpPr>
        <p:spPr>
          <a:xfrm>
            <a:off x="4897750" y="2908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pl" sz="1700" b="1" u="sng">
                <a:solidFill>
                  <a:srgbClr val="00FF00"/>
                </a:solidFill>
              </a:rPr>
              <a:t>O czym warto pamiętać?</a:t>
            </a:r>
            <a:endParaRPr sz="1700" b="1" u="sng">
              <a:solidFill>
                <a:srgbClr val="00FF00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990325" y="890150"/>
            <a:ext cx="4618500" cy="405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" dirty="0"/>
              <a:t>Nawet pozornie niewinny żart może być rodzajem cyberprzemocy. Uważajmy na to, co piszemy.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" dirty="0" smtClean="0"/>
              <a:t>Za </a:t>
            </a:r>
            <a:r>
              <a:rPr lang="pl" dirty="0"/>
              <a:t>niektóre formy cyberprzemocy grozi odpowiedzialność karna.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" dirty="0"/>
              <a:t>Na przemoc nie wolno odpowiadać tym samym. Jeśli czujesz, że sprawa Cię przerasta, skontaktuj się ze specjalistami lub odpowiednimi służbami.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" dirty="0"/>
              <a:t>Pamiętaj, że w serwisach społecznościowych wszelkie przejawy cyberprzemocy można zgłosić do administratorów (zgłoś nadużycie).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" dirty="0"/>
              <a:t>Gdy padasz ofiarą cyberprzemocy, zachowaj dowód: zrób zrzut ekranu, zachowaj SMSy lub wiadomości.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" dirty="0"/>
              <a:t>Jako świadek cyberprzemocy – reaguj i sprzeciwiaj się.</a:t>
            </a:r>
            <a:endParaRPr dirty="0"/>
          </a:p>
        </p:txBody>
      </p:sp>
      <p:sp>
        <p:nvSpPr>
          <p:cNvPr id="100" name="Google Shape;100;p19"/>
          <p:cNvSpPr txBox="1"/>
          <p:nvPr/>
        </p:nvSpPr>
        <p:spPr>
          <a:xfrm>
            <a:off x="367425" y="3975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 dirty="0">
                <a:solidFill>
                  <a:srgbClr val="FF0000"/>
                </a:solidFill>
              </a:rPr>
              <a:t>Cyberprzemoc :</a:t>
            </a:r>
            <a:endParaRPr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0" y="0"/>
            <a:ext cx="8565300" cy="116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" sz="3050" dirty="0">
                <a:solidFill>
                  <a:schemeClr val="dk1"/>
                </a:solidFill>
              </a:rPr>
              <a:t>PODWÓJNA WERYFIKACJA –POCZTA GMAIL</a:t>
            </a:r>
            <a:r>
              <a:rPr lang="pl" sz="2850" dirty="0">
                <a:solidFill>
                  <a:schemeClr val="dk1"/>
                </a:solidFill>
              </a:rPr>
              <a:t> </a:t>
            </a:r>
            <a:r>
              <a:rPr lang="pl" sz="1100" dirty="0">
                <a:solidFill>
                  <a:schemeClr val="dk1"/>
                </a:solidFill>
              </a:rPr>
              <a:t>NA POCZCIE ELEKTRONICZNEJ GMAIL WŁĄCZ WERYFIKACJĘ DWUETAPOWĄ. JEŻELI </a:t>
            </a:r>
            <a:r>
              <a:rPr lang="pl" sz="1100" dirty="0" smtClean="0">
                <a:solidFill>
                  <a:schemeClr val="dk1"/>
                </a:solidFill>
              </a:rPr>
              <a:t>POTRZEBUJESZ DO </a:t>
            </a:r>
            <a:r>
              <a:rPr lang="pl" sz="1100" dirty="0">
                <a:solidFill>
                  <a:schemeClr val="dk1"/>
                </a:solidFill>
              </a:rPr>
              <a:t>TEGO DODATKOWYCH INFORMACJI MOŻESZ SKORZYSTAĆ Z PONIŻSZEGO LINKU, POD KTÓRYM ZNAJDZIESZ INSTRUKCJĘ </a:t>
            </a:r>
            <a:r>
              <a:rPr lang="pl" sz="1100" dirty="0">
                <a:solidFill>
                  <a:schemeClr val="tx1"/>
                </a:solidFill>
              </a:rPr>
              <a:t>KROK PO </a:t>
            </a:r>
            <a:r>
              <a:rPr lang="pl" sz="1100" dirty="0" smtClean="0">
                <a:solidFill>
                  <a:schemeClr val="tx1"/>
                </a:solidFill>
              </a:rPr>
              <a:t>KROKU</a:t>
            </a:r>
            <a:r>
              <a:rPr lang="pl" sz="1100" u="sng" dirty="0" smtClean="0">
                <a:solidFill>
                  <a:schemeClr val="tx1"/>
                </a:solidFill>
              </a:rPr>
              <a:t>: </a:t>
            </a:r>
            <a:r>
              <a:rPr lang="pl" sz="1100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pl" sz="1100" u="sng" dirty="0">
                <a:solidFill>
                  <a:schemeClr val="hlink"/>
                </a:solidFill>
                <a:hlinkClick r:id="rId3"/>
              </a:rPr>
              <a:t>://SUPPORT.GOOGLE.COM/ACCOUNTS/ANSWER/185839?HL=PL</a:t>
            </a:r>
            <a:endParaRPr sz="100" dirty="0"/>
          </a:p>
        </p:txBody>
      </p:sp>
      <p:sp>
        <p:nvSpPr>
          <p:cNvPr id="106" name="Google Shape;106;p20"/>
          <p:cNvSpPr txBox="1"/>
          <p:nvPr/>
        </p:nvSpPr>
        <p:spPr>
          <a:xfrm>
            <a:off x="0" y="2058000"/>
            <a:ext cx="8972700" cy="226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50" dirty="0">
                <a:solidFill>
                  <a:schemeClr val="dk1"/>
                </a:solidFill>
              </a:rPr>
              <a:t>TRYB PRYWATNY -INCOGNITO</a:t>
            </a:r>
            <a:r>
              <a:rPr lang="pl" sz="100" dirty="0">
                <a:solidFill>
                  <a:schemeClr val="dk1"/>
                </a:solidFill>
              </a:rPr>
              <a:t>•</a:t>
            </a:r>
            <a:endParaRPr sz="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dirty="0">
                <a:solidFill>
                  <a:schemeClr val="dk1"/>
                </a:solidFill>
              </a:rPr>
              <a:t>-Uniemożliwia zapisywanie historii przeglądania, pamięci podręcznej i </a:t>
            </a:r>
            <a:r>
              <a:rPr lang="pl" sz="1500" dirty="0" smtClean="0">
                <a:solidFill>
                  <a:schemeClr val="dk1"/>
                </a:solidFill>
              </a:rPr>
              <a:t>ciasteczek,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dirty="0">
                <a:solidFill>
                  <a:schemeClr val="dk1"/>
                </a:solidFill>
              </a:rPr>
              <a:t>-Wyszukiwanie w Google nie będzie podparte o dotychczasowe wyniki innych </a:t>
            </a:r>
            <a:r>
              <a:rPr lang="pl" sz="1500" dirty="0" smtClean="0">
                <a:solidFill>
                  <a:schemeClr val="dk1"/>
                </a:solidFill>
              </a:rPr>
              <a:t>wyszukiwań,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dirty="0">
                <a:solidFill>
                  <a:schemeClr val="dk1"/>
                </a:solidFill>
              </a:rPr>
              <a:t>-Można udostępnić komputer osobie trzeciej, bez obawy o zachowanie hasła w </a:t>
            </a:r>
            <a:r>
              <a:rPr lang="pl" sz="1500" dirty="0" smtClean="0">
                <a:solidFill>
                  <a:schemeClr val="dk1"/>
                </a:solidFill>
              </a:rPr>
              <a:t>przeglądarce,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i="1" dirty="0" smtClean="0">
                <a:solidFill>
                  <a:schemeClr val="dk1"/>
                </a:solidFill>
              </a:rPr>
              <a:t>Ciekawostka</a:t>
            </a:r>
            <a:r>
              <a:rPr lang="pl" sz="1500" dirty="0">
                <a:solidFill>
                  <a:schemeClr val="dk1"/>
                </a:solidFill>
              </a:rPr>
              <a:t>: </a:t>
            </a:r>
            <a:endParaRPr lang="pl" sz="1500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i="1" dirty="0" smtClean="0">
                <a:solidFill>
                  <a:schemeClr val="dk1"/>
                </a:solidFill>
              </a:rPr>
              <a:t>Linie </a:t>
            </a:r>
            <a:r>
              <a:rPr lang="pl" sz="1500" i="1" dirty="0">
                <a:solidFill>
                  <a:schemeClr val="dk1"/>
                </a:solidFill>
              </a:rPr>
              <a:t>lotnicze, czy serwisy z takimi biletami zapisują rezultaty naszych wyszukiwań. Przy kolejnych wejściach dynamicznie dostosowują ceny indywidualnie dla każdego użytkownika.</a:t>
            </a:r>
            <a:endParaRPr sz="1500" i="1" dirty="0">
              <a:solidFill>
                <a:schemeClr val="dk1"/>
              </a:solidFill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85650" y="1070300"/>
            <a:ext cx="89727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950">
                <a:solidFill>
                  <a:schemeClr val="dk1"/>
                </a:solidFill>
              </a:rPr>
              <a:t>ZARZĄDZANIE HASŁAMI</a:t>
            </a:r>
            <a:endParaRPr sz="2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•Różne hasła do różnych serwisów zwiększają nasze bezpieczeństwo w sieci. Niestety, czasem zdarza nam się zapomnieć hasła. Na szczęście hasło można zapamiętać w przeglądarce. </a:t>
            </a:r>
            <a:endParaRPr sz="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289350" y="1721775"/>
            <a:ext cx="8565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dirty="0">
                <a:solidFill>
                  <a:schemeClr val="dk1"/>
                </a:solidFill>
              </a:rPr>
              <a:t>•Ustawiaj silne hasła oraz pamiętaj, aby regularnie je </a:t>
            </a:r>
            <a:r>
              <a:rPr lang="pl" sz="2500" dirty="0" smtClean="0">
                <a:solidFill>
                  <a:schemeClr val="dk1"/>
                </a:solidFill>
              </a:rPr>
              <a:t>zmieniać,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dirty="0">
                <a:solidFill>
                  <a:schemeClr val="dk1"/>
                </a:solidFill>
              </a:rPr>
              <a:t>•Szyfruj transmisję danych tam, gdzie to </a:t>
            </a:r>
            <a:r>
              <a:rPr lang="pl" sz="2500" dirty="0" smtClean="0">
                <a:solidFill>
                  <a:schemeClr val="dk1"/>
                </a:solidFill>
              </a:rPr>
              <a:t>niezbędne,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dirty="0">
                <a:solidFill>
                  <a:schemeClr val="dk1"/>
                </a:solidFill>
              </a:rPr>
              <a:t>•Nie zapisuj haseł na </a:t>
            </a:r>
            <a:r>
              <a:rPr lang="pl" sz="2500" dirty="0" smtClean="0">
                <a:solidFill>
                  <a:schemeClr val="dk1"/>
                </a:solidFill>
              </a:rPr>
              <a:t>komputerze,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dirty="0">
                <a:solidFill>
                  <a:schemeClr val="dk1"/>
                </a:solidFill>
              </a:rPr>
              <a:t>•Używaj odpowiedniego oprogramowania </a:t>
            </a:r>
            <a:r>
              <a:rPr lang="pl" sz="2500" dirty="0" smtClean="0">
                <a:solidFill>
                  <a:schemeClr val="dk1"/>
                </a:solidFill>
              </a:rPr>
              <a:t>antywirusowego,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dirty="0">
                <a:solidFill>
                  <a:schemeClr val="dk1"/>
                </a:solidFill>
              </a:rPr>
              <a:t>•Regularnie usuwaj historię przeglądania oraz pliki </a:t>
            </a:r>
            <a:r>
              <a:rPr lang="pl" sz="2500" dirty="0" smtClean="0">
                <a:solidFill>
                  <a:schemeClr val="dk1"/>
                </a:solidFill>
              </a:rPr>
              <a:t>cookie.</a:t>
            </a:r>
            <a:endParaRPr sz="1900" dirty="0"/>
          </a:p>
        </p:txBody>
      </p:sp>
      <p:sp>
        <p:nvSpPr>
          <p:cNvPr id="113" name="Google Shape;113;p21"/>
          <p:cNvSpPr txBox="1"/>
          <p:nvPr/>
        </p:nvSpPr>
        <p:spPr>
          <a:xfrm>
            <a:off x="830317" y="674750"/>
            <a:ext cx="68317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/>
              <a:t>DODATKOWE ZABEZPIECZENIA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792</Words>
  <Application>Microsoft Office PowerPoint</Application>
  <PresentationFormat>Pokaz na ekranie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Bezpieczeństwo w sieci </vt:lpstr>
      <vt:lpstr>INTERNET</vt:lpstr>
      <vt:lpstr>Negatywne i pozytywne cechy Internetu :    </vt:lpstr>
      <vt:lpstr>Szkodliwe treści jakie można spotkać w sieci to :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 </dc:title>
  <dc:creator>HP</dc:creator>
  <cp:lastModifiedBy>HP</cp:lastModifiedBy>
  <cp:revision>4</cp:revision>
  <dcterms:modified xsi:type="dcterms:W3CDTF">2021-06-20T16:12:58Z</dcterms:modified>
</cp:coreProperties>
</file>