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5" r:id="rId6"/>
    <p:sldId id="267" r:id="rId7"/>
    <p:sldId id="258" r:id="rId8"/>
    <p:sldId id="269" r:id="rId9"/>
    <p:sldId id="270" r:id="rId10"/>
    <p:sldId id="271" r:id="rId11"/>
    <p:sldId id="272" r:id="rId12"/>
    <p:sldId id="274" r:id="rId13"/>
    <p:sldId id="273" r:id="rId14"/>
    <p:sldId id="275" r:id="rId15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1" d="100"/>
          <a:sy n="91" d="100"/>
        </p:scale>
        <p:origin x="-12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5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B18E63-9315-4B0F-9674-2FCACDD37CE1}" type="datetime1">
              <a:rPr lang="pl-PL" smtClean="0"/>
              <a:pPr rtl="0"/>
              <a:t>2020-11-18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868EBB-4806-42DF-8841-0DDDBD4A386D}" type="datetime1">
              <a:rPr lang="pl-PL" noProof="0" smtClean="0"/>
              <a:pPr rtl="0"/>
              <a:t>2020-11-18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0367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10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10305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UWAGA: Aby zmienić obrazy na tym slajdzie, zaznacz obraz i usuń go. Następnie kliknij ikonę Wstaw obraz w symbolu zastępczym, aby wstawić swój własny obraz.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UWAGA: Aby zmienić obrazy na tym slajdzie, zaznacz obraz i usuń go. Następnie kliknij ikonę Wstaw obraz w symbolu zastępczym, aby wstawić swój własny obraz.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4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7822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5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07529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6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72452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7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74651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8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303650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pPr rtl="0"/>
              <a:t>9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88391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20" name="Tekst — symbol zastępczy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ęć obraz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8" name="Dowolny kształt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9" name="Obraz — symbol zastępczy 8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0" name="Dowolny kształt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1" name="Obraz — symbol zastępczy 10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4" name="Dowolny kształt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20" name="Dowolny kształt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1" name="Obraz — symbol zastępczy 20" descr="Pusty symbol zastępczy pozwalający dodać obraz. Kliknij symbol zastępczy i wybierz obraz, który chcesz dodać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95A6D-B234-4ED5-8DBD-5FD4C1E01FBE}" type="datetime1">
              <a:rPr lang="pl-PL" noProof="0" smtClean="0"/>
              <a:pPr rtl="0"/>
              <a:t>2020-11-18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A8A30A-E67A-4364-9B58-685E6D3E7870}" type="datetime1">
              <a:rPr lang="pl-PL" noProof="0" smtClean="0"/>
              <a:pPr rtl="0"/>
              <a:t>2020-11-18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00555-343B-49C7-BA21-13D3AE2E05D8}" type="datetime1">
              <a:rPr lang="pl-PL" noProof="0" smtClean="0"/>
              <a:pPr rtl="0"/>
              <a:t>2020-11-18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3BCBF-5AA3-4918-8B75-4C96D0739A05}" type="datetime1">
              <a:rPr lang="pl-PL" noProof="0" smtClean="0"/>
              <a:pPr rtl="0"/>
              <a:t>2020-11-18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132F86-46A3-4650-900C-F8A3D722850F}" type="datetime1">
              <a:rPr lang="pl-PL" noProof="0" smtClean="0"/>
              <a:pPr rtl="0"/>
              <a:t>2020-11-18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6888BE-3A98-4D9E-85F0-472638AEA5D9}" type="datetime1">
              <a:rPr lang="pl-PL" noProof="0" smtClean="0"/>
              <a:pPr rtl="0"/>
              <a:t>2020-11-18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6BB3B-9908-4013-8E84-A0D7A78A8A92}" type="datetime1">
              <a:rPr lang="pl-PL" noProof="0" smtClean="0"/>
              <a:pPr rtl="0"/>
              <a:t>2020-11-18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71019-A2E4-4A3B-9AFD-4C223DBB2EB8}" type="datetime1">
              <a:rPr lang="pl-PL" noProof="0" smtClean="0"/>
              <a:pPr rtl="0"/>
              <a:t>2020-11-18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olny kształt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12" name="Obraz — symbol zastępczy 11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0CCD03-E16B-42BF-960A-88ED79A43D53}" type="datetime1">
              <a:rPr lang="pl-PL" noProof="0" smtClean="0"/>
              <a:pPr rtl="0"/>
              <a:t>2020-11-18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2F703C6-C41D-4B5E-8F4D-BE257CA43F28}" type="datetime1">
              <a:rPr lang="pl-PL" noProof="0" smtClean="0"/>
              <a:pPr rtl="0"/>
              <a:t>2020-11-18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pl-PL" dirty="0" smtClean="0"/>
              <a:t>NAUKA ZDALNA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pl-PL" sz="2800" i="1" dirty="0" smtClean="0">
                <a:solidFill>
                  <a:srgbClr val="FF0000"/>
                </a:solidFill>
              </a:rPr>
              <a:t>Rady nie od parady </a:t>
            </a:r>
            <a:endParaRPr lang="pl-PL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91544" y="83671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/>
              <a:t> Dbaj o własne emocje – </a:t>
            </a:r>
            <a:r>
              <a:rPr lang="pl-PL" dirty="0" smtClean="0"/>
              <a:t>rozpoznawaj je i naucz się sobie z nimi radzić. Bądź uważny na to co dzieje się z Twoimi emocjami i z Twoim ciałem. Pamiętaj, że najważniejszym krokiem, żeby dobrze radzić sobie z emocjami jest ich akceptacja. 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Słuchaj muzyki – </a:t>
            </a:r>
            <a:r>
              <a:rPr lang="pl-PL" dirty="0" smtClean="0"/>
              <a:t>każdy gatunek muzyki jest dobry, ale kluczem jest wybranie tego, który lubisz najbardziej.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Bądź uważny na to co tu i teraz – </a:t>
            </a:r>
            <a:r>
              <a:rPr lang="pl-PL" dirty="0" smtClean="0"/>
              <a:t>naucz się żyć dniem dzisiejszym. Każdego dnia, w każdej chwili bądź otwarty na swoje myśli, uczucia i nie angażuj się w walkę z nimi. </a:t>
            </a:r>
          </a:p>
          <a:p>
            <a:endParaRPr lang="pl-PL" b="1" dirty="0" smtClean="0"/>
          </a:p>
        </p:txBody>
      </p:sp>
      <p:sp>
        <p:nvSpPr>
          <p:cNvPr id="2050" name="AutoShape 2" descr="ETAPY Pracownia Rozwoju - &quot;Ratunku EMOCJE!&quot; warsztaty o emocj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ETAPY Pracownia Rozwoju - &quot;Ratunku EMOCJE!&quot; warsztaty o emocj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4" name="Picture 6" descr="ETAPY Pracownia Rozwoju - &quot;Ratunku EMOCJE!&quot; warsztaty o emocj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808" y="3861048"/>
            <a:ext cx="2952328" cy="2366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501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240016" y="429309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 pozdrowieniami,</a:t>
            </a:r>
            <a:endParaRPr lang="pl-PL" dirty="0" smtClean="0">
              <a:sym typeface="Wingdings" pitchFamily="2" charset="2"/>
            </a:endParaRPr>
          </a:p>
          <a:p>
            <a:pPr algn="ctr"/>
            <a:r>
              <a:rPr lang="pl-PL" dirty="0" smtClean="0">
                <a:sym typeface="Wingdings" pitchFamily="2" charset="2"/>
              </a:rPr>
              <a:t>pedagog </a:t>
            </a:r>
            <a:r>
              <a:rPr lang="pl-PL" dirty="0" smtClean="0">
                <a:sym typeface="Wingdings" pitchFamily="2" charset="2"/>
              </a:rPr>
              <a:t>i psycholog szkolny 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Oto kilka praktycznych wskazówek, dotyczących warunków i organizacji nauki dziecka w domu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32" b="21832"/>
          <a:stretch>
            <a:fillRect/>
          </a:stretch>
        </p:blipFill>
        <p:spPr>
          <a:xfrm>
            <a:off x="479376" y="1628800"/>
            <a:ext cx="5904656" cy="3528392"/>
          </a:xfrm>
        </p:spPr>
      </p:pic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6672064" y="1447800"/>
            <a:ext cx="5112568" cy="5293568"/>
          </a:xfrm>
        </p:spPr>
        <p:txBody>
          <a:bodyPr rtlCol="0">
            <a:normAutofit/>
          </a:bodyPr>
          <a:lstStyle/>
          <a:p>
            <a:pPr algn="just"/>
            <a:r>
              <a:rPr lang="pl-PL" dirty="0" smtClean="0"/>
              <a:t>Drogi Rodzicu dopilnuj , aby </a:t>
            </a:r>
            <a:r>
              <a:rPr lang="pl-PL" dirty="0"/>
              <a:t>dziecko wstawało o stałej </a:t>
            </a:r>
            <a:r>
              <a:rPr lang="pl-PL" dirty="0" smtClean="0"/>
              <a:t>porze</a:t>
            </a:r>
          </a:p>
          <a:p>
            <a:pPr algn="just"/>
            <a:r>
              <a:rPr lang="pl-PL" dirty="0" smtClean="0"/>
              <a:t>Zanim usiądzie do nauki zdalnej, zaproponuj mu śniadanie, herbatę, kakao</a:t>
            </a:r>
          </a:p>
          <a:p>
            <a:pPr algn="just"/>
            <a:r>
              <a:rPr lang="pl-PL" dirty="0" smtClean="0"/>
              <a:t>Przed rozpoczęciem nauki, zadbajcie o porządek na miejscu pracy</a:t>
            </a:r>
          </a:p>
          <a:p>
            <a:pPr algn="just"/>
            <a:r>
              <a:rPr lang="pl-PL" dirty="0" smtClean="0"/>
              <a:t>Zróbcie grafik, zapisujcie bieżące zadania do wykonania i termin ich realizacji. Grafik umieśćcie w widocznym miejscu. </a:t>
            </a:r>
          </a:p>
          <a:p>
            <a:pPr algn="just"/>
            <a:r>
              <a:rPr lang="pl-PL" dirty="0" smtClean="0"/>
              <a:t>Nie zapomnijcie o aktywności ruchowej</a:t>
            </a:r>
          </a:p>
          <a:p>
            <a:pPr algn="just"/>
            <a:r>
              <a:rPr lang="pl-PL" dirty="0" smtClean="0"/>
              <a:t>W naszej szkole łączymy się według planu, dzieci młodsze według ustaleń z wychowawcą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>
                <a:solidFill>
                  <a:srgbClr val="FF0000"/>
                </a:solidFill>
              </a:rPr>
              <a:t>Rodzicu, jesteśmy Twoim</a:t>
            </a:r>
          </a:p>
          <a:p>
            <a:pPr algn="just"/>
            <a:r>
              <a:rPr lang="pl-PL" dirty="0" smtClean="0">
                <a:solidFill>
                  <a:srgbClr val="FF0000"/>
                </a:solidFill>
              </a:rPr>
              <a:t>wsparciem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89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931888"/>
          </a:xfrm>
        </p:spPr>
        <p:txBody>
          <a:bodyPr rtlCol="0"/>
          <a:lstStyle/>
          <a:p>
            <a:pPr algn="ctr" rtl="0"/>
            <a:r>
              <a:rPr lang="pl-PL" dirty="0" smtClean="0"/>
              <a:t>KOMFORT PRACY</a:t>
            </a:r>
            <a:endParaRPr lang="pl-PL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07" b="14007"/>
          <a:stretch>
            <a:fillRect/>
          </a:stretch>
        </p:blipFill>
        <p:spPr/>
      </p:pic>
      <p:pic>
        <p:nvPicPr>
          <p:cNvPr id="18" name="Symbol zastępczy obrazu 17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3" r="8893"/>
          <a:stretch>
            <a:fillRect/>
          </a:stretch>
        </p:blipFill>
        <p:spPr/>
      </p:pic>
      <p:pic>
        <p:nvPicPr>
          <p:cNvPr id="19" name="Symbol zastępczy obrazu 18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20877" b="2087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055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951384"/>
          </a:xfrm>
        </p:spPr>
        <p:txBody>
          <a:bodyPr rtlCol="0"/>
          <a:lstStyle/>
          <a:p>
            <a:pPr rtl="0"/>
            <a:r>
              <a:rPr lang="pl-PL" dirty="0" smtClean="0">
                <a:solidFill>
                  <a:srgbClr val="FF0000"/>
                </a:solidFill>
              </a:rPr>
              <a:t>KOMFORT PRACY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567608" y="1484784"/>
            <a:ext cx="6768752" cy="4464496"/>
          </a:xfrm>
        </p:spPr>
        <p:txBody>
          <a:bodyPr rtlCol="0">
            <a:normAutofit/>
          </a:bodyPr>
          <a:lstStyle/>
          <a:p>
            <a:r>
              <a:rPr lang="pl-PL" dirty="0" smtClean="0"/>
              <a:t>1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Objaśnienie w chmurce 3"/>
          <p:cNvSpPr/>
          <p:nvPr/>
        </p:nvSpPr>
        <p:spPr>
          <a:xfrm>
            <a:off x="407368" y="620688"/>
            <a:ext cx="2376264" cy="252028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rgbClr val="FF0000"/>
                </a:solidFill>
              </a:rPr>
              <a:t>STAŁE MIEJSCE DO PRACY Z ODPOWIEDNIM OŚWIETLENIEM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Objaśnienie w chmurce 4"/>
          <p:cNvSpPr/>
          <p:nvPr/>
        </p:nvSpPr>
        <p:spPr>
          <a:xfrm>
            <a:off x="8760296" y="260648"/>
            <a:ext cx="3096344" cy="201622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BRAK RZECZY, KTÓRE MOGĄ ROZPRASZAĆ (telewizor, konsola, zabawki)</a:t>
            </a:r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aśnienie w chmurce 5"/>
          <p:cNvSpPr/>
          <p:nvPr/>
        </p:nvSpPr>
        <p:spPr>
          <a:xfrm rot="20344951">
            <a:off x="5713482" y="3595264"/>
            <a:ext cx="3137299" cy="187220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WYWIETRZONY POKÓJ</a:t>
            </a:r>
            <a:endParaRPr lang="pl-PL" dirty="0"/>
          </a:p>
        </p:txBody>
      </p:sp>
      <p:sp>
        <p:nvSpPr>
          <p:cNvPr id="7" name="Objaśnienie w chmurce 6"/>
          <p:cNvSpPr/>
          <p:nvPr/>
        </p:nvSpPr>
        <p:spPr>
          <a:xfrm rot="1345583">
            <a:off x="3047395" y="3545651"/>
            <a:ext cx="2902329" cy="181674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MIŁA ATMOSFERA W DOMU</a:t>
            </a:r>
            <a:endParaRPr lang="pl-PL" dirty="0"/>
          </a:p>
        </p:txBody>
      </p:sp>
      <p:sp>
        <p:nvSpPr>
          <p:cNvPr id="8" name="Objaśnienie w chmurce 7"/>
          <p:cNvSpPr/>
          <p:nvPr/>
        </p:nvSpPr>
        <p:spPr>
          <a:xfrm>
            <a:off x="4710486" y="1484784"/>
            <a:ext cx="2861170" cy="1671464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TRAKTUJEMY NAUKĘ JAKO WYZWANIE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bjaśnienie w chmurce 8"/>
          <p:cNvSpPr/>
          <p:nvPr/>
        </p:nvSpPr>
        <p:spPr>
          <a:xfrm>
            <a:off x="1452460" y="4941168"/>
            <a:ext cx="2736304" cy="16288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i="1" dirty="0" smtClean="0">
                <a:solidFill>
                  <a:schemeClr val="accent4">
                    <a:lumMod val="75000"/>
                  </a:schemeClr>
                </a:solidFill>
              </a:rPr>
              <a:t>RODZICU DOCENIAJ WYSIŁEK, TRUD DZIECKA</a:t>
            </a:r>
            <a:endParaRPr lang="pl-PL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Objaśnienie w chmurce 9"/>
          <p:cNvSpPr/>
          <p:nvPr/>
        </p:nvSpPr>
        <p:spPr>
          <a:xfrm rot="1697045">
            <a:off x="9579357" y="4941168"/>
            <a:ext cx="2612643" cy="16288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WODA DO PICIA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>
                <a:solidFill>
                  <a:srgbClr val="FF0000"/>
                </a:solidFill>
              </a:rPr>
              <a:t>MOTYWACJA DZIECKA DO PRACY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199481"/>
            <a:ext cx="4876800" cy="2733675"/>
          </a:xfrm>
        </p:spPr>
      </p:pic>
      <p:sp>
        <p:nvSpPr>
          <p:cNvPr id="8" name="Objaśnienie w chmurce 7"/>
          <p:cNvSpPr/>
          <p:nvPr/>
        </p:nvSpPr>
        <p:spPr>
          <a:xfrm>
            <a:off x="8534400" y="620688"/>
            <a:ext cx="2746176" cy="194421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NIE WYRĘCZAJ DZIECKA W ODRABIANIU LEKCJI</a:t>
            </a:r>
            <a:endParaRPr lang="pl-PL" dirty="0"/>
          </a:p>
        </p:txBody>
      </p:sp>
      <p:sp>
        <p:nvSpPr>
          <p:cNvPr id="9" name="Objaśnienie w chmurce 8"/>
          <p:cNvSpPr/>
          <p:nvPr/>
        </p:nvSpPr>
        <p:spPr>
          <a:xfrm>
            <a:off x="8904312" y="2852936"/>
            <a:ext cx="3096344" cy="18002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NAPROWADŹ, UDZIEL WSKAZÓWEK, </a:t>
            </a:r>
            <a:endParaRPr lang="pl-PL" dirty="0"/>
          </a:p>
        </p:txBody>
      </p:sp>
      <p:sp>
        <p:nvSpPr>
          <p:cNvPr id="10" name="Objaśnienie w chmurce 9"/>
          <p:cNvSpPr/>
          <p:nvPr/>
        </p:nvSpPr>
        <p:spPr>
          <a:xfrm>
            <a:off x="7824192" y="5221188"/>
            <a:ext cx="3456384" cy="163681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ZACHĘCAJ DO SAMODZIELNOŚCI</a:t>
            </a:r>
            <a:endParaRPr lang="pl-PL" dirty="0"/>
          </a:p>
        </p:txBody>
      </p:sp>
      <p:sp>
        <p:nvSpPr>
          <p:cNvPr id="11" name="Objaśnienie w chmurce 10"/>
          <p:cNvSpPr/>
          <p:nvPr/>
        </p:nvSpPr>
        <p:spPr>
          <a:xfrm>
            <a:off x="5087888" y="5221188"/>
            <a:ext cx="2736304" cy="188022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PODKREŚLAJ SUKCESY</a:t>
            </a:r>
            <a:endParaRPr lang="pl-PL" dirty="0"/>
          </a:p>
        </p:txBody>
      </p:sp>
      <p:sp>
        <p:nvSpPr>
          <p:cNvPr id="12" name="Objaśnienie w chmurce 11"/>
          <p:cNvSpPr/>
          <p:nvPr/>
        </p:nvSpPr>
        <p:spPr>
          <a:xfrm>
            <a:off x="0" y="1556792"/>
            <a:ext cx="3215680" cy="129614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UTRZYMUJ KONTAKT Z NAUCZYCIELAMI, SPECJALISTAMI ZE SZKOŁY</a:t>
            </a:r>
            <a:endParaRPr lang="pl-PL" sz="1400" dirty="0"/>
          </a:p>
        </p:txBody>
      </p:sp>
      <p:sp>
        <p:nvSpPr>
          <p:cNvPr id="13" name="Objaśnienie w chmurce 12"/>
          <p:cNvSpPr/>
          <p:nvPr/>
        </p:nvSpPr>
        <p:spPr>
          <a:xfrm>
            <a:off x="623392" y="3645024"/>
            <a:ext cx="3034208" cy="172819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POWIEDZ NAM JEŻELI COŚ CIĘ MARTWI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5420" y="260648"/>
            <a:ext cx="9829800" cy="1082674"/>
          </a:xfrm>
        </p:spPr>
        <p:txBody>
          <a:bodyPr rtlCol="0"/>
          <a:lstStyle/>
          <a:p>
            <a:pPr algn="ctr" rtl="0"/>
            <a:r>
              <a:rPr lang="pl-PL" dirty="0" smtClean="0">
                <a:solidFill>
                  <a:srgbClr val="FF0000"/>
                </a:solidFill>
              </a:rPr>
              <a:t>ZMOTYWOWANY UCZEŃ: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1784" y="1700808"/>
            <a:ext cx="3475038" cy="3475038"/>
          </a:xfrm>
        </p:spPr>
      </p:pic>
      <p:sp>
        <p:nvSpPr>
          <p:cNvPr id="7" name="Strzałka w prawo 6"/>
          <p:cNvSpPr/>
          <p:nvPr/>
        </p:nvSpPr>
        <p:spPr>
          <a:xfrm rot="1404551">
            <a:off x="2279576" y="980728"/>
            <a:ext cx="1440160" cy="7200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/>
          <p:cNvSpPr/>
          <p:nvPr/>
        </p:nvSpPr>
        <p:spPr>
          <a:xfrm>
            <a:off x="479376" y="404664"/>
            <a:ext cx="1716427" cy="108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JEST PEWNY SIEBIE</a:t>
            </a:r>
            <a:endParaRPr lang="pl-PL" dirty="0"/>
          </a:p>
        </p:txBody>
      </p:sp>
      <p:sp>
        <p:nvSpPr>
          <p:cNvPr id="9" name="Strzałka w prawo 8"/>
          <p:cNvSpPr/>
          <p:nvPr/>
        </p:nvSpPr>
        <p:spPr>
          <a:xfrm>
            <a:off x="2409501" y="2996952"/>
            <a:ext cx="1368152" cy="57606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/>
          <p:cNvSpPr/>
          <p:nvPr/>
        </p:nvSpPr>
        <p:spPr>
          <a:xfrm>
            <a:off x="119336" y="2416224"/>
            <a:ext cx="1872208" cy="11614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AKTYWNY</a:t>
            </a:r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 rot="20476259">
            <a:off x="2409501" y="5139294"/>
            <a:ext cx="1394008" cy="66597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/>
          <p:cNvSpPr/>
          <p:nvPr/>
        </p:nvSpPr>
        <p:spPr>
          <a:xfrm rot="21132252">
            <a:off x="-18665" y="4920790"/>
            <a:ext cx="2303703" cy="17516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WYTRWAŁY W DĄŻENIU DO CELU</a:t>
            </a:r>
            <a:endParaRPr lang="pl-PL" dirty="0"/>
          </a:p>
        </p:txBody>
      </p:sp>
      <p:sp>
        <p:nvSpPr>
          <p:cNvPr id="13" name="Strzałka w lewo 12"/>
          <p:cNvSpPr/>
          <p:nvPr/>
        </p:nvSpPr>
        <p:spPr>
          <a:xfrm rot="19349932">
            <a:off x="8409925" y="1355052"/>
            <a:ext cx="1368152" cy="61904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/>
          <p:cNvSpPr/>
          <p:nvPr/>
        </p:nvSpPr>
        <p:spPr>
          <a:xfrm rot="20902505">
            <a:off x="8723948" y="247097"/>
            <a:ext cx="3422461" cy="108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ZAINTERESOWANY</a:t>
            </a:r>
            <a:endParaRPr lang="pl-PL" dirty="0"/>
          </a:p>
        </p:txBody>
      </p:sp>
      <p:sp>
        <p:nvSpPr>
          <p:cNvPr id="15" name="Strzałka w lewo 14"/>
          <p:cNvSpPr/>
          <p:nvPr/>
        </p:nvSpPr>
        <p:spPr>
          <a:xfrm rot="20669039">
            <a:off x="8470271" y="3021467"/>
            <a:ext cx="1013445" cy="44137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/>
          <p:cNvSpPr/>
          <p:nvPr/>
        </p:nvSpPr>
        <p:spPr>
          <a:xfrm>
            <a:off x="9480377" y="2416224"/>
            <a:ext cx="2520280" cy="11567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PODEJMUJE NOWE WYZWANIA</a:t>
            </a:r>
            <a:endParaRPr lang="pl-PL" dirty="0"/>
          </a:p>
        </p:txBody>
      </p:sp>
      <p:sp>
        <p:nvSpPr>
          <p:cNvPr id="17" name="Strzałka w lewo 16"/>
          <p:cNvSpPr/>
          <p:nvPr/>
        </p:nvSpPr>
        <p:spPr>
          <a:xfrm>
            <a:off x="8544272" y="4149080"/>
            <a:ext cx="1080120" cy="50405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wal 17"/>
          <p:cNvSpPr/>
          <p:nvPr/>
        </p:nvSpPr>
        <p:spPr>
          <a:xfrm>
            <a:off x="9779064" y="3933056"/>
            <a:ext cx="2412935" cy="10000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DOCIEKLIWY, POGODNY</a:t>
            </a:r>
            <a:endParaRPr lang="pl-PL" dirty="0"/>
          </a:p>
        </p:txBody>
      </p:sp>
      <p:sp>
        <p:nvSpPr>
          <p:cNvPr id="19" name="Strzałka w górę 18"/>
          <p:cNvSpPr/>
          <p:nvPr/>
        </p:nvSpPr>
        <p:spPr>
          <a:xfrm>
            <a:off x="4859502" y="5243783"/>
            <a:ext cx="444410" cy="72008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/>
          <p:cNvSpPr/>
          <p:nvPr/>
        </p:nvSpPr>
        <p:spPr>
          <a:xfrm>
            <a:off x="4151784" y="6031800"/>
            <a:ext cx="1843926" cy="9255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CHĘTNY DO DZIAŁANIA</a:t>
            </a:r>
            <a:endParaRPr lang="pl-PL" sz="1400" dirty="0"/>
          </a:p>
        </p:txBody>
      </p:sp>
      <p:sp>
        <p:nvSpPr>
          <p:cNvPr id="21" name="Owal 20"/>
          <p:cNvSpPr/>
          <p:nvPr/>
        </p:nvSpPr>
        <p:spPr>
          <a:xfrm rot="21159508">
            <a:off x="6110399" y="5678727"/>
            <a:ext cx="3489170" cy="11585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NIE ZRAŻA SIĘ NIEPOWODZENIAMI</a:t>
            </a:r>
            <a:endParaRPr lang="pl-PL" dirty="0"/>
          </a:p>
        </p:txBody>
      </p:sp>
      <p:sp>
        <p:nvSpPr>
          <p:cNvPr id="22" name="Strzałka w górę 21"/>
          <p:cNvSpPr/>
          <p:nvPr/>
        </p:nvSpPr>
        <p:spPr>
          <a:xfrm rot="20072689">
            <a:off x="6981691" y="5265489"/>
            <a:ext cx="338445" cy="486421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5999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59618"/>
          </a:xfrm>
        </p:spPr>
        <p:txBody>
          <a:bodyPr rtlCol="0"/>
          <a:lstStyle/>
          <a:p>
            <a:pPr rtl="0"/>
            <a:r>
              <a:rPr lang="pl-PL" dirty="0" smtClean="0">
                <a:solidFill>
                  <a:srgbClr val="FF0000"/>
                </a:solidFill>
              </a:rPr>
              <a:t>WSKAZÓWKI DLA UCZNIA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67408" y="1556792"/>
            <a:ext cx="514571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chemeClr val="tx1"/>
                </a:solidFill>
                <a:latin typeface="Arial" panose="020B0604020202020204" pitchFamily="34" charset="0"/>
              </a:rPr>
              <a:t>Przewietrz pokój</a:t>
            </a:r>
            <a:r>
              <a:rPr lang="pl-PL" altLang="pl-PL">
                <a:solidFill>
                  <a:schemeClr val="tx1"/>
                </a:solidFill>
                <a:latin typeface="Arial" panose="020B0604020202020204" pitchFamily="34" charset="0"/>
              </a:rPr>
              <a:t>, w którym będziesz się uczył. </a:t>
            </a:r>
            <a:endParaRPr lang="pl-PL" altLang="pl-PL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07368" y="2624666"/>
            <a:ext cx="5505752" cy="10923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400" b="1" dirty="0">
                <a:solidFill>
                  <a:schemeClr val="tx1"/>
                </a:solidFill>
                <a:latin typeface="Arial" panose="020B0604020202020204" pitchFamily="34" charset="0"/>
              </a:rPr>
              <a:t>Zrób porządek w pokoju i na biurku. </a:t>
            </a:r>
            <a:r>
              <a:rPr lang="pl-PL" altLang="pl-PL" sz="1400" dirty="0">
                <a:solidFill>
                  <a:schemeClr val="tx1"/>
                </a:solidFill>
                <a:latin typeface="Arial" panose="020B0604020202020204" pitchFamily="34" charset="0"/>
              </a:rPr>
              <a:t>Oczywiście nie wyciągaj teraz papierów z szuflad, żeby je poukładać. Nie zaczynaj też oglądać starych pamiątek. To zgubne! Posprzątaj tylko to, co znajduje się na wierzchu, co rozprasza Twój wzrok. </a:t>
            </a:r>
          </a:p>
        </p:txBody>
      </p:sp>
      <p:sp>
        <p:nvSpPr>
          <p:cNvPr id="9" name="Prostokąt 8"/>
          <p:cNvSpPr/>
          <p:nvPr/>
        </p:nvSpPr>
        <p:spPr>
          <a:xfrm>
            <a:off x="404508" y="4064826"/>
            <a:ext cx="587151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Jedz dobrze, ale nie przejadaj się.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Twój mózg ma się koncentrować na nauce, a nie na trawieniu.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775520" y="5085184"/>
            <a:ext cx="756084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b="1" dirty="0"/>
              <a:t>Nie jedz zbyt wielu słodyczy. </a:t>
            </a:r>
            <a:r>
              <a:rPr lang="pl-PL" sz="1600" dirty="0"/>
              <a:t>Ja wiem, że podczas nauki, aż kusi, żeby uprzyjemnić sobie życie! Cukier powoduje przypływ energii, ale później jej gwałtowny spadek, który może zakończyć Twoją naukę.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7248128" y="548680"/>
            <a:ext cx="4680520" cy="5589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/>
              <a:t>Pij wodę. </a:t>
            </a:r>
            <a:r>
              <a:rPr lang="pl-PL"/>
              <a:t>Bez niej już po chwili poczujesz się ospały.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6276020" y="1556792"/>
            <a:ext cx="507656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/>
              <a:t>Siedź prosto</a:t>
            </a:r>
            <a:r>
              <a:rPr lang="pl-PL"/>
              <a:t>, przy biurku. Nie zbliżaj się do pozycji leżącej, bo zaśniesz. W łóżku to pewne!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6744072" y="2996952"/>
            <a:ext cx="5328592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/>
              <a:t>Ruszaj się! </a:t>
            </a:r>
            <a:r>
              <a:rPr lang="pl-PL"/>
              <a:t>Ruszaj się w trakcie przerwy, by pobudzić krążenie. Wystarczy kilka prostych ćwiczeń: wymachy rąk, przysiady, pajacyki. Po niewielkim wysiłku wraca się do nauki z większą ilością energii.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5773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rgbClr val="FF0000"/>
                </a:solidFill>
              </a:rPr>
              <a:t>Jak dbać o swoje zdrowie psychiczne?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631504" y="1196752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pl-PL" b="1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Zmień swoje myślenie o obecnej sytuacji </a:t>
            </a:r>
            <a:r>
              <a:rPr lang="pl-PL" dirty="0" smtClean="0"/>
              <a:t>– bardzo ważne jest jak myślisz o sytuacji izolacji. Zobaczenie sytuacji izolacji jako czegoś społecznie pożytecznego, swoim zachowaniem pomagasz zmniejszyć możliwość zachorowania i to może dać Ci poczucie kontroli. 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Rozpoznaj swoje potrzeby i zadbaj o nie </a:t>
            </a:r>
            <a:r>
              <a:rPr lang="pl-PL" dirty="0" smtClean="0"/>
              <a:t>- odpowiedz sobie na pytanie czego potrzebuję w tej chwili? Pamiętaj, żeby w ciągu dnia były odpowiednie proporcje na naukę, relaks, zabawę, sen czy jedzenie. 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Naucz się zarządzać swoim czasem </a:t>
            </a:r>
            <a:r>
              <a:rPr lang="pl-PL" dirty="0" smtClean="0"/>
              <a:t>- plany i rytuały codzienne pozwalają zachować higienę psychiczną. Regularne pory posiłków, nauki, porządków domowych czy relaksu dają poczucie stabilności i bezpieczeństwa.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Dbaj o swoje zdrowie fizyczne </a:t>
            </a:r>
            <a:r>
              <a:rPr lang="pl-PL" dirty="0" smtClean="0"/>
              <a:t>- odżywiaj się prawidłowo, zadbaj o odpowiednio długi sen. Postaraj się wstawać codziennie o podobnej porze. Przed snem nie korzystaj z urządzeń elektronicznych.</a:t>
            </a:r>
          </a:p>
          <a:p>
            <a:endParaRPr lang="pl-PL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9357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631504" y="260648"/>
            <a:ext cx="8064896" cy="5544616"/>
          </a:xfrm>
        </p:spPr>
        <p:txBody>
          <a:bodyPr rtlCol="0">
            <a:normAutofit/>
          </a:bodyPr>
          <a:lstStyle/>
          <a:p>
            <a:pPr rtl="0"/>
            <a:endParaRPr lang="pl-PL" b="1" dirty="0" smtClean="0"/>
          </a:p>
          <a:p>
            <a:r>
              <a:rPr lang="pl-PL" b="1" dirty="0" smtClean="0"/>
              <a:t>Bądź aktywny, zadbaj o ruch -  </a:t>
            </a:r>
            <a:r>
              <a:rPr lang="pl-PL" dirty="0" smtClean="0"/>
              <a:t>Zetknięcie się z sytuacją, która wywołuje lęk, powoduje gwałtowny wyrzut adrenaliny do krwi. Aktywność fizyczna pozwala wyregulować poziom adrenaliny, a to obniża poziom lęku. </a:t>
            </a:r>
            <a:endParaRPr lang="pl-PL" b="1" dirty="0" smtClean="0"/>
          </a:p>
          <a:p>
            <a:pPr rtl="0"/>
            <a:r>
              <a:rPr lang="pl-PL" b="1" dirty="0" smtClean="0"/>
              <a:t>Realizuj swoje pasje </a:t>
            </a:r>
            <a:r>
              <a:rPr lang="pl-PL" dirty="0" smtClean="0"/>
              <a:t>- zastanów się co lubisz robić, a może jest coś co zawsze chciałaś/chciałeś spróbować, ale do tej pory tego nie zrobiłaś/zrobiłeś. </a:t>
            </a:r>
          </a:p>
          <a:p>
            <a:pPr rtl="0"/>
            <a:r>
              <a:rPr lang="pl-PL" b="1" dirty="0" smtClean="0"/>
              <a:t>Nie rezygnuj z kontaktów społecznych - </a:t>
            </a:r>
            <a:r>
              <a:rPr lang="pl-PL" dirty="0" smtClean="0"/>
              <a:t>kontaktuj się i komunikuj ze swoimi przyjaciółmi. Rozmawiaj z przyjaciółmi przez telefon,  komunikatory, „chaty”, wideokonferencje, organizuj wieczorne spotkania grupowe. </a:t>
            </a:r>
          </a:p>
          <a:p>
            <a:pPr rtl="0">
              <a:buNone/>
            </a:pPr>
            <a:endParaRPr lang="pl-PL" b="1" dirty="0"/>
          </a:p>
        </p:txBody>
      </p:sp>
      <p:pic>
        <p:nvPicPr>
          <p:cNvPr id="4098" name="Picture 2" descr="Aktywność fizyczna a zdrowie psychiczne [najnowsze badania] - w Women's  Heal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832" y="4365104"/>
            <a:ext cx="2448272" cy="1852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294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zieci — przyjaciele 16: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691_TF03896101.potx" id="{5919F2E4-5F62-4A7E-8033-E00480503DFE}" vid="{D0D7CAC2-5056-439F-BC97-A60914550756}"/>
    </a:ext>
  </a:extLst>
</a:theme>
</file>

<file path=ppt/theme/theme2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a4f35948-e619-41b3-aa29-22878b09cf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40262f94-9f35-4ac3-9a90-690165a166b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806</Words>
  <Application>Microsoft Office PowerPoint</Application>
  <PresentationFormat>Niestandardowy</PresentationFormat>
  <Paragraphs>80</Paragraphs>
  <Slides>11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Dzieci — przyjaciele 16:9</vt:lpstr>
      <vt:lpstr>NAUKA ZDALNA </vt:lpstr>
      <vt:lpstr>Oto kilka praktycznych wskazówek, dotyczących warunków i organizacji nauki dziecka w domu</vt:lpstr>
      <vt:lpstr>KOMFORT PRACY</vt:lpstr>
      <vt:lpstr>KOMFORT PRACY</vt:lpstr>
      <vt:lpstr>MOTYWACJA DZIECKA DO PRACY</vt:lpstr>
      <vt:lpstr>ZMOTYWOWANY UCZEŃ:</vt:lpstr>
      <vt:lpstr>WSKAZÓWKI DLA UCZNIA</vt:lpstr>
      <vt:lpstr> Jak dbać o swoje zdrowie psychiczne?  </vt:lpstr>
      <vt:lpstr>Slajd 9</vt:lpstr>
      <vt:lpstr>Slajd 10</vt:lpstr>
      <vt:lpstr>Slajd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ZDALNA</dc:title>
  <dc:creator>admin</dc:creator>
  <cp:keywords/>
  <cp:lastModifiedBy>user</cp:lastModifiedBy>
  <cp:revision>30</cp:revision>
  <dcterms:created xsi:type="dcterms:W3CDTF">2020-11-17T15:29:17Z</dcterms:created>
  <dcterms:modified xsi:type="dcterms:W3CDTF">2020-11-18T12:06:53Z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