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20.04.2020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20.04.2020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openclipart.org/detail/214331/scarf-coloured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audio" Target="../media/audio4.wav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148" y="745730"/>
            <a:ext cx="6253317" cy="2345386"/>
          </a:xfrm>
        </p:spPr>
        <p:txBody>
          <a:bodyPr rtlCol="0">
            <a:normAutofit/>
          </a:bodyPr>
          <a:lstStyle/>
          <a:p>
            <a:pPr algn="ctr"/>
            <a:r>
              <a:rPr lang="pl-PL" dirty="0"/>
              <a:t>Detektyw Szymon</a:t>
            </a:r>
            <a:endParaRPr lang="pl" sz="8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Przygotowała mgr Emilia Walczak</a:t>
            </a:r>
            <a:endParaRPr lang="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tektyw, Wyszukiwania, Człowiek, Wyszukiwanie">
            <a:extLst>
              <a:ext uri="{FF2B5EF4-FFF2-40B4-BE49-F238E27FC236}">
                <a16:creationId xmlns:a16="http://schemas.microsoft.com/office/drawing/2014/main" id="{25902002-C1AD-44F2-90EA-04E115F9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14" y="2655036"/>
            <a:ext cx="4162101" cy="42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 fontScale="47500" lnSpcReduction="20000"/>
          </a:bodyPr>
          <a:lstStyle/>
          <a:p>
            <a:pPr algn="ctr" rtl="0"/>
            <a:r>
              <a:rPr lang="pl-PL" sz="4000" dirty="0">
                <a:solidFill>
                  <a:srgbClr val="FFFFFF"/>
                </a:solidFill>
              </a:rPr>
              <a:t>Wybierz nazwy zwierząt w których słyszysz głoskę „</a:t>
            </a:r>
            <a:r>
              <a:rPr lang="pl-PL" sz="4000" dirty="0" err="1">
                <a:solidFill>
                  <a:srgbClr val="FFFFFF"/>
                </a:solidFill>
              </a:rPr>
              <a:t>sz</a:t>
            </a:r>
            <a:r>
              <a:rPr lang="pl-PL" sz="4000" dirty="0">
                <a:solidFill>
                  <a:srgbClr val="FFFFFF"/>
                </a:solidFill>
              </a:rPr>
              <a:t>”</a:t>
            </a:r>
          </a:p>
          <a:p>
            <a:pPr algn="ctr" rtl="0"/>
            <a:r>
              <a:rPr lang="pl-PL" sz="4000" dirty="0">
                <a:solidFill>
                  <a:srgbClr val="FFFFFF"/>
                </a:solidFill>
              </a:rPr>
              <a:t>Powiedz czy głoska „</a:t>
            </a:r>
            <a:r>
              <a:rPr lang="pl-PL" sz="4000" dirty="0" err="1">
                <a:solidFill>
                  <a:srgbClr val="FFFFFF"/>
                </a:solidFill>
              </a:rPr>
              <a:t>sz</a:t>
            </a:r>
            <a:r>
              <a:rPr lang="pl-PL" sz="4000" dirty="0">
                <a:solidFill>
                  <a:srgbClr val="FFFFFF"/>
                </a:solidFill>
              </a:rPr>
              <a:t>” jest na początku na środku czy na końcu wyrazu.</a:t>
            </a:r>
            <a:endParaRPr lang="pl" sz="4000" dirty="0">
              <a:solidFill>
                <a:srgbClr val="FFFFFF"/>
              </a:solidFill>
            </a:endParaRPr>
          </a:p>
        </p:txBody>
      </p:sp>
      <p:pic>
        <p:nvPicPr>
          <p:cNvPr id="4" name="Obraz 3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109F88B-E377-4DEE-B8E8-F425BF7A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0942" y="304308"/>
            <a:ext cx="2084381" cy="1436269"/>
          </a:xfrm>
          <a:prstGeom prst="rect">
            <a:avLst/>
          </a:prstGeom>
        </p:spPr>
      </p:pic>
      <p:pic>
        <p:nvPicPr>
          <p:cNvPr id="5" name="Obraz 4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735E2EC-5426-4DB6-956F-5E16F2C7B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22" y="2987076"/>
            <a:ext cx="1598871" cy="1801546"/>
          </a:xfrm>
          <a:prstGeom prst="rect">
            <a:avLst/>
          </a:prstGeom>
        </p:spPr>
      </p:pic>
      <p:pic>
        <p:nvPicPr>
          <p:cNvPr id="9" name="Obraz 8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C0A08C48-AABB-4A51-BE4C-39F02F39C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584" y="1958097"/>
            <a:ext cx="2476500" cy="2777383"/>
          </a:xfrm>
          <a:prstGeom prst="rect">
            <a:avLst/>
          </a:prstGeom>
        </p:spPr>
      </p:pic>
      <p:pic>
        <p:nvPicPr>
          <p:cNvPr id="11" name="Obraz 10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EC13ED49-1E33-4A9B-835D-B43CE400A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284" y="136752"/>
            <a:ext cx="1830840" cy="2454757"/>
          </a:xfrm>
          <a:prstGeom prst="rect">
            <a:avLst/>
          </a:prstGeom>
        </p:spPr>
      </p:pic>
      <p:pic>
        <p:nvPicPr>
          <p:cNvPr id="12" name="Obraz 11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38B5ACF-1641-4A4A-B592-0C77C5F29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081" y="3164293"/>
            <a:ext cx="1598872" cy="1500192"/>
          </a:xfrm>
          <a:prstGeom prst="rect">
            <a:avLst/>
          </a:prstGeom>
        </p:spPr>
      </p:pic>
      <p:pic>
        <p:nvPicPr>
          <p:cNvPr id="13" name="Obraz 12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93B538D-D925-41B9-A50C-8B35367B9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770" y="3012617"/>
            <a:ext cx="1807087" cy="1804263"/>
          </a:xfrm>
          <a:prstGeom prst="rect">
            <a:avLst/>
          </a:prstGeom>
        </p:spPr>
      </p:pic>
      <p:pic>
        <p:nvPicPr>
          <p:cNvPr id="14" name="Obraz 13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538DC703-DCF2-4376-A588-1D4E56F7E3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677" y="3070572"/>
            <a:ext cx="1777294" cy="1624558"/>
          </a:xfrm>
          <a:prstGeom prst="rect">
            <a:avLst/>
          </a:prstGeom>
        </p:spPr>
      </p:pic>
      <p:pic>
        <p:nvPicPr>
          <p:cNvPr id="2" name="Obraz 1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F660BE0-881C-4AB2-910C-3FE8B97AE7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908" y="136752"/>
            <a:ext cx="4206277" cy="2454757"/>
          </a:xfrm>
          <a:prstGeom prst="rect">
            <a:avLst/>
          </a:prstGeom>
        </p:spPr>
      </p:pic>
      <p:pic>
        <p:nvPicPr>
          <p:cNvPr id="6" name="Obraz 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A74D02C-E576-4D6E-AD3D-6D6123B22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836" y="126474"/>
            <a:ext cx="2160187" cy="27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411" y="883920"/>
            <a:ext cx="3349752" cy="603504"/>
          </a:xfrm>
        </p:spPr>
        <p:txBody>
          <a:bodyPr rtlCol="0" anchor="ctr">
            <a:normAutofit fontScale="90000"/>
          </a:bodyPr>
          <a:lstStyle/>
          <a:p>
            <a:pPr lvl="0"/>
            <a:r>
              <a:rPr lang="pl-PL" sz="4800" i="1" dirty="0">
                <a:solidFill>
                  <a:srgbClr val="FFFFFF"/>
                </a:solidFill>
              </a:rPr>
              <a:t>2. szary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pl-PL" sz="4000" dirty="0">
                <a:solidFill>
                  <a:srgbClr val="FFFFFF"/>
                </a:solidFill>
              </a:rPr>
              <a:t>Dobierz wyrazy z kolumn i utwórz wyrażenia.</a:t>
            </a:r>
            <a:endParaRPr lang="pl" sz="4000" dirty="0">
              <a:solidFill>
                <a:srgbClr val="FFFF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77A5A52-DC17-41C3-92B7-E6EB01804706}"/>
              </a:ext>
            </a:extLst>
          </p:cNvPr>
          <p:cNvSpPr txBox="1">
            <a:spLocks/>
          </p:cNvSpPr>
          <p:nvPr/>
        </p:nvSpPr>
        <p:spPr>
          <a:xfrm>
            <a:off x="426720" y="1645920"/>
            <a:ext cx="3349752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3. puszysty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8A6E139-65C0-423C-8301-1D431E2A27B4}"/>
              </a:ext>
            </a:extLst>
          </p:cNvPr>
          <p:cNvSpPr txBox="1">
            <a:spLocks/>
          </p:cNvSpPr>
          <p:nvPr/>
        </p:nvSpPr>
        <p:spPr>
          <a:xfrm>
            <a:off x="1080239" y="2333244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4. ostry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63DCEBA-1C12-47EC-A21C-E3BE4E8110C2}"/>
              </a:ext>
            </a:extLst>
          </p:cNvPr>
          <p:cNvSpPr txBox="1">
            <a:spLocks/>
          </p:cNvSpPr>
          <p:nvPr/>
        </p:nvSpPr>
        <p:spPr>
          <a:xfrm>
            <a:off x="426720" y="3020568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5. słodka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263BD29-4D8D-4ABC-A113-768580D3530C}"/>
              </a:ext>
            </a:extLst>
          </p:cNvPr>
          <p:cNvSpPr txBox="1">
            <a:spLocks/>
          </p:cNvSpPr>
          <p:nvPr/>
        </p:nvSpPr>
        <p:spPr>
          <a:xfrm>
            <a:off x="231371" y="234696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1. szybki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2765B95-A53E-42D0-9CFE-70C48DEEA18B}"/>
              </a:ext>
            </a:extLst>
          </p:cNvPr>
          <p:cNvSpPr txBox="1">
            <a:spLocks/>
          </p:cNvSpPr>
          <p:nvPr/>
        </p:nvSpPr>
        <p:spPr>
          <a:xfrm>
            <a:off x="1019001" y="3788664"/>
            <a:ext cx="3349751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6. słomkowy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2326CE37-95A3-41E3-AF7D-4C28F42A1320}"/>
              </a:ext>
            </a:extLst>
          </p:cNvPr>
          <p:cNvSpPr txBox="1">
            <a:spLocks/>
          </p:cNvSpPr>
          <p:nvPr/>
        </p:nvSpPr>
        <p:spPr>
          <a:xfrm>
            <a:off x="7662672" y="1715540"/>
            <a:ext cx="3425538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C) samochód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2AFAAC1-FD43-4F92-9A7E-97999A037B97}"/>
              </a:ext>
            </a:extLst>
          </p:cNvPr>
          <p:cNvSpPr txBox="1">
            <a:spLocks/>
          </p:cNvSpPr>
          <p:nvPr/>
        </p:nvSpPr>
        <p:spPr>
          <a:xfrm>
            <a:off x="7781544" y="263652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A) kapelusz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0CB63300-1026-44AF-9200-A4DAB75A37F0}"/>
              </a:ext>
            </a:extLst>
          </p:cNvPr>
          <p:cNvSpPr txBox="1">
            <a:spLocks/>
          </p:cNvSpPr>
          <p:nvPr/>
        </p:nvSpPr>
        <p:spPr>
          <a:xfrm>
            <a:off x="6629400" y="998982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B) nóż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81511EE-792C-477A-8856-B08F59EBDB23}"/>
              </a:ext>
            </a:extLst>
          </p:cNvPr>
          <p:cNvSpPr txBox="1">
            <a:spLocks/>
          </p:cNvSpPr>
          <p:nvPr/>
        </p:nvSpPr>
        <p:spPr>
          <a:xfrm>
            <a:off x="7242048" y="3853917"/>
            <a:ext cx="3402278" cy="74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F) </a:t>
            </a:r>
            <a:r>
              <a:rPr lang="pl-PL" sz="4500" i="1" dirty="0">
                <a:solidFill>
                  <a:srgbClr val="FFFFFF"/>
                </a:solidFill>
              </a:rPr>
              <a:t>gruszka</a:t>
            </a:r>
            <a:endParaRPr lang="pl" sz="4500" i="1" dirty="0">
              <a:solidFill>
                <a:srgbClr val="FFFFFF"/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59EAABAB-0F18-4800-8EF4-40643188E9EF}"/>
              </a:ext>
            </a:extLst>
          </p:cNvPr>
          <p:cNvSpPr txBox="1">
            <a:spLocks/>
          </p:cNvSpPr>
          <p:nvPr/>
        </p:nvSpPr>
        <p:spPr>
          <a:xfrm>
            <a:off x="8156448" y="3118588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E) sweter</a:t>
            </a: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37198B31-CD6A-4D81-9257-A933F591A1D5}"/>
              </a:ext>
            </a:extLst>
          </p:cNvPr>
          <p:cNvSpPr txBox="1">
            <a:spLocks/>
          </p:cNvSpPr>
          <p:nvPr/>
        </p:nvSpPr>
        <p:spPr>
          <a:xfrm>
            <a:off x="6912864" y="2484604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i="1" dirty="0">
                <a:solidFill>
                  <a:srgbClr val="FFFFFF"/>
                </a:solidFill>
              </a:rPr>
              <a:t>D) słoń</a:t>
            </a:r>
            <a:endParaRPr lang="pl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306824"/>
          </a:xfrm>
        </p:spPr>
        <p:txBody>
          <a:bodyPr rtlCol="0" anchor="ctr">
            <a:normAutofit fontScale="90000"/>
          </a:bodyPr>
          <a:lstStyle/>
          <a:p>
            <a:pPr lvl="0"/>
            <a:r>
              <a:rPr lang="pl-PL" sz="4800" i="1" dirty="0">
                <a:solidFill>
                  <a:srgbClr val="FFFFFF"/>
                </a:solidFill>
              </a:rPr>
              <a:t>szybki samochód</a:t>
            </a:r>
            <a:br>
              <a:rPr lang="pl-PL" sz="4800" i="1" dirty="0">
                <a:solidFill>
                  <a:srgbClr val="FFFFFF"/>
                </a:solidFill>
              </a:rPr>
            </a:br>
            <a:r>
              <a:rPr lang="pl-PL" sz="4800" i="1" dirty="0">
                <a:solidFill>
                  <a:srgbClr val="FFFFFF"/>
                </a:solidFill>
              </a:rPr>
              <a:t>szary słoń</a:t>
            </a:r>
            <a:br>
              <a:rPr lang="pl-PL" sz="4800" i="1" dirty="0">
                <a:solidFill>
                  <a:srgbClr val="FFFFFF"/>
                </a:solidFill>
              </a:rPr>
            </a:br>
            <a:r>
              <a:rPr lang="pl-PL" sz="4800" i="1" dirty="0">
                <a:solidFill>
                  <a:srgbClr val="FFFFFF"/>
                </a:solidFill>
              </a:rPr>
              <a:t>puszysty sweter</a:t>
            </a:r>
            <a:br>
              <a:rPr lang="pl-PL" sz="4800" i="1" dirty="0">
                <a:solidFill>
                  <a:srgbClr val="FFFFFF"/>
                </a:solidFill>
              </a:rPr>
            </a:br>
            <a:r>
              <a:rPr lang="pl-PL" sz="4800" i="1" dirty="0">
                <a:solidFill>
                  <a:srgbClr val="FFFFFF"/>
                </a:solidFill>
              </a:rPr>
              <a:t>ostry nóż</a:t>
            </a:r>
            <a:br>
              <a:rPr lang="pl-PL" sz="4800" i="1" dirty="0">
                <a:solidFill>
                  <a:srgbClr val="FFFFFF"/>
                </a:solidFill>
              </a:rPr>
            </a:br>
            <a:r>
              <a:rPr lang="pl-PL" sz="4800" i="1" dirty="0">
                <a:solidFill>
                  <a:srgbClr val="FFFFFF"/>
                </a:solidFill>
              </a:rPr>
              <a:t>słodka gruszka</a:t>
            </a:r>
            <a:br>
              <a:rPr lang="pl-PL" sz="4800" i="1" dirty="0">
                <a:solidFill>
                  <a:srgbClr val="FFFFFF"/>
                </a:solidFill>
              </a:rPr>
            </a:br>
            <a:r>
              <a:rPr lang="pl-PL" sz="4800" i="1" dirty="0">
                <a:solidFill>
                  <a:srgbClr val="FFFFFF"/>
                </a:solidFill>
              </a:rPr>
              <a:t>słomkowy kapelusz</a:t>
            </a:r>
            <a:br>
              <a:rPr lang="pl-PL" sz="4800" i="1" dirty="0">
                <a:solidFill>
                  <a:srgbClr val="FFFFFF"/>
                </a:solidFill>
              </a:rPr>
            </a:br>
            <a:endParaRPr lang="pl" sz="4800" i="1" dirty="0">
              <a:solidFill>
                <a:srgbClr val="FFFFFF"/>
              </a:solidFill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000" dirty="0">
                <a:solidFill>
                  <a:srgbClr val="FFFFFF"/>
                </a:solidFill>
              </a:rPr>
              <a:t>Rozwiązanie</a:t>
            </a:r>
            <a:endParaRPr lang="pl" sz="40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Odcisków Palców, Dotykać, Przestępczości, Karnego">
            <a:extLst>
              <a:ext uri="{FF2B5EF4-FFF2-40B4-BE49-F238E27FC236}">
                <a16:creationId xmlns:a16="http://schemas.microsoft.com/office/drawing/2014/main" id="{C20DF8FC-ECE7-4F77-AB82-0A303689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30" y="401224"/>
            <a:ext cx="2954960" cy="43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37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233" y="653659"/>
            <a:ext cx="2498175" cy="557784"/>
          </a:xfrm>
        </p:spPr>
        <p:txBody>
          <a:bodyPr rtlCol="0" anchor="ctr">
            <a:normAutofit fontScale="90000"/>
          </a:bodyPr>
          <a:lstStyle/>
          <a:p>
            <a:pPr lvl="0"/>
            <a:r>
              <a:rPr lang="pl" sz="6000" i="1" dirty="0">
                <a:solidFill>
                  <a:srgbClr val="FFFFFF"/>
                </a:solidFill>
              </a:rPr>
              <a:t>... osz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078137"/>
            <a:ext cx="10058400" cy="1645675"/>
          </a:xfrm>
        </p:spPr>
        <p:txBody>
          <a:bodyPr rtlCol="0">
            <a:normAutofit fontScale="55000" lnSpcReduction="20000"/>
          </a:bodyPr>
          <a:lstStyle/>
          <a:p>
            <a:pPr algn="ctr" rtl="0"/>
            <a:r>
              <a:rPr lang="pl-PL" sz="6500" dirty="0">
                <a:solidFill>
                  <a:srgbClr val="FFFFFF"/>
                </a:solidFill>
              </a:rPr>
              <a:t>Jaką literę W</a:t>
            </a:r>
            <a:r>
              <a:rPr lang="pl" sz="6500" dirty="0">
                <a:solidFill>
                  <a:srgbClr val="FFFFFF"/>
                </a:solidFill>
              </a:rPr>
              <a:t>piszesz w puste miejsce?</a:t>
            </a:r>
          </a:p>
          <a:p>
            <a:pPr algn="ctr"/>
            <a:r>
              <a:rPr lang="pl-PL" sz="4000" dirty="0">
                <a:solidFill>
                  <a:srgbClr val="FFFFFF"/>
                </a:solidFill>
              </a:rPr>
              <a:t>(KLIKNIJ w WYRAZ I SPRAWDŹ, CZY DOBRZE ODPOWIEDZIAŁEŚ</a:t>
            </a:r>
          </a:p>
          <a:p>
            <a:pPr algn="ctr"/>
            <a:r>
              <a:rPr lang="pl-PL" sz="4000" dirty="0">
                <a:solidFill>
                  <a:srgbClr val="FFFFFF"/>
                </a:solidFill>
              </a:rPr>
              <a:t>Kliknij w obrazek i sprawdź czy wybrałeś dobrą literę)</a:t>
            </a:r>
            <a:endParaRPr lang="pl" sz="4000" dirty="0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26B15D-49AA-4D77-84CE-EDD40D84A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923" y="289452"/>
            <a:ext cx="1123514" cy="1170667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0271D8CF-5D20-4EEA-9D1B-9ED9974DF986}"/>
              </a:ext>
            </a:extLst>
          </p:cNvPr>
          <p:cNvSpPr txBox="1">
            <a:spLocks/>
          </p:cNvSpPr>
          <p:nvPr/>
        </p:nvSpPr>
        <p:spPr>
          <a:xfrm>
            <a:off x="542707" y="2106202"/>
            <a:ext cx="3000652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6000" i="1" dirty="0">
                <a:solidFill>
                  <a:srgbClr val="FFFFFF"/>
                </a:solidFill>
              </a:rPr>
              <a:t>... óżko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5180A1-8595-42F6-8E0D-BFABF3893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6970" y="1793394"/>
            <a:ext cx="1805547" cy="1017029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8BF93821-55C6-4724-BFAB-83FF7449077E}"/>
              </a:ext>
            </a:extLst>
          </p:cNvPr>
          <p:cNvSpPr txBox="1">
            <a:spLocks/>
          </p:cNvSpPr>
          <p:nvPr/>
        </p:nvSpPr>
        <p:spPr>
          <a:xfrm>
            <a:off x="356795" y="3761701"/>
            <a:ext cx="2605567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6000" i="1" dirty="0">
                <a:solidFill>
                  <a:srgbClr val="FFFFFF"/>
                </a:solidFill>
              </a:rPr>
              <a:t>... alik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8967D67-04ED-47BC-9DF4-8357A8236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3081279" y="3114855"/>
            <a:ext cx="1805547" cy="15948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3716617E-7A00-4C30-9735-DBD16833AD9C}"/>
              </a:ext>
            </a:extLst>
          </p:cNvPr>
          <p:cNvSpPr txBox="1">
            <a:spLocks/>
          </p:cNvSpPr>
          <p:nvPr/>
        </p:nvSpPr>
        <p:spPr>
          <a:xfrm>
            <a:off x="5557421" y="584003"/>
            <a:ext cx="3045041" cy="703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6000" i="1" dirty="0">
                <a:solidFill>
                  <a:srgbClr val="FFFFFF"/>
                </a:solidFill>
              </a:rPr>
              <a:t>... yżka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E8F0085-3165-4C96-AFB6-CDE836BFE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4447" y="351263"/>
            <a:ext cx="2059238" cy="102961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ADC7526-54A8-48F9-AC26-AEC90594F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9271" y="3198768"/>
            <a:ext cx="1336119" cy="1500789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4C1242BD-D9CE-4389-85DF-A36762FA7D09}"/>
              </a:ext>
            </a:extLst>
          </p:cNvPr>
          <p:cNvSpPr txBox="1">
            <a:spLocks/>
          </p:cNvSpPr>
          <p:nvPr/>
        </p:nvSpPr>
        <p:spPr>
          <a:xfrm>
            <a:off x="6389785" y="3882614"/>
            <a:ext cx="337077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6000" i="1" dirty="0">
                <a:solidFill>
                  <a:srgbClr val="FFFFFF"/>
                </a:solidFill>
              </a:rPr>
              <a:t>...ukasz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B268632-BF9C-4081-AE39-3FC13DCD9D40}"/>
              </a:ext>
            </a:extLst>
          </p:cNvPr>
          <p:cNvSpPr txBox="1"/>
          <p:nvPr/>
        </p:nvSpPr>
        <p:spPr>
          <a:xfrm>
            <a:off x="1044248" y="195780"/>
            <a:ext cx="79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87A635-4517-4717-B8DE-90F2F9F68C6A}"/>
              </a:ext>
            </a:extLst>
          </p:cNvPr>
          <p:cNvSpPr txBox="1"/>
          <p:nvPr/>
        </p:nvSpPr>
        <p:spPr>
          <a:xfrm>
            <a:off x="667920" y="15539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Ł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9F9EDB1-6478-4640-9728-33F38A7A0587}"/>
              </a:ext>
            </a:extLst>
          </p:cNvPr>
          <p:cNvSpPr txBox="1"/>
          <p:nvPr/>
        </p:nvSpPr>
        <p:spPr>
          <a:xfrm>
            <a:off x="237878" y="3228091"/>
            <a:ext cx="1115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SZ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8B3F007-183F-46A3-9FDF-81DE8C2F17F7}"/>
              </a:ext>
            </a:extLst>
          </p:cNvPr>
          <p:cNvSpPr txBox="1"/>
          <p:nvPr/>
        </p:nvSpPr>
        <p:spPr>
          <a:xfrm>
            <a:off x="5750904" y="76171"/>
            <a:ext cx="59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AF4B867-CA64-4B16-A6B7-252B7CC6B828}"/>
              </a:ext>
            </a:extLst>
          </p:cNvPr>
          <p:cNvSpPr txBox="1"/>
          <p:nvPr/>
        </p:nvSpPr>
        <p:spPr>
          <a:xfrm>
            <a:off x="6258780" y="1755983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D5E0F39-D1FF-4ECE-B30F-A8991012F56D}"/>
              </a:ext>
            </a:extLst>
          </p:cNvPr>
          <p:cNvSpPr txBox="1"/>
          <p:nvPr/>
        </p:nvSpPr>
        <p:spPr>
          <a:xfrm>
            <a:off x="6563580" y="3481525"/>
            <a:ext cx="79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FF0000"/>
                </a:solidFill>
              </a:rPr>
              <a:t>Ł</a:t>
            </a:r>
          </a:p>
        </p:txBody>
      </p:sp>
      <p:pic>
        <p:nvPicPr>
          <p:cNvPr id="2050" name="Picture 2" descr="Graficzny, Muszka, Prom, Formalne, Wizytowym, Tuxedo">
            <a:extLst>
              <a:ext uri="{FF2B5EF4-FFF2-40B4-BE49-F238E27FC236}">
                <a16:creationId xmlns:a16="http://schemas.microsoft.com/office/drawing/2014/main" id="{F501B214-029F-4F75-91C3-ABB34493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40" y="1866347"/>
            <a:ext cx="203132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AE3ED01-8719-48DD-9D21-5AB7F7A81A22}"/>
              </a:ext>
            </a:extLst>
          </p:cNvPr>
          <p:cNvSpPr txBox="1"/>
          <p:nvPr/>
        </p:nvSpPr>
        <p:spPr>
          <a:xfrm>
            <a:off x="6230385" y="2061767"/>
            <a:ext cx="337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6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... uszka</a:t>
            </a:r>
          </a:p>
        </p:txBody>
      </p:sp>
    </p:spTree>
    <p:extLst>
      <p:ext uri="{BB962C8B-B14F-4D97-AF65-F5344CB8AC3E}">
        <p14:creationId xmlns:p14="http://schemas.microsoft.com/office/powerpoint/2010/main" val="256242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648" y="136544"/>
            <a:ext cx="7004304" cy="670004"/>
          </a:xfrm>
        </p:spPr>
        <p:txBody>
          <a:bodyPr rtlCol="0" anchor="ctr">
            <a:normAutofit/>
          </a:bodyPr>
          <a:lstStyle/>
          <a:p>
            <a:pPr lvl="0"/>
            <a:r>
              <a:rPr lang="pl" sz="3200" i="1" dirty="0">
                <a:solidFill>
                  <a:srgbClr val="FFFFFF"/>
                </a:solidFill>
              </a:rPr>
              <a:t>A) serek, myszka, zjada, Szara 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098" y="5224137"/>
            <a:ext cx="10512829" cy="1143000"/>
          </a:xfrm>
        </p:spPr>
        <p:txBody>
          <a:bodyPr rtlCol="0">
            <a:normAutofit fontScale="62500" lnSpcReduction="20000"/>
          </a:bodyPr>
          <a:lstStyle/>
          <a:p>
            <a:pPr algn="ctr" rtl="0"/>
            <a:r>
              <a:rPr lang="pl" sz="4000" dirty="0">
                <a:solidFill>
                  <a:srgbClr val="FFFFFF"/>
                </a:solidFill>
              </a:rPr>
              <a:t>Utwórz zdania z rozsypanki wyrazowej</a:t>
            </a:r>
          </a:p>
          <a:p>
            <a:pPr algn="ctr"/>
            <a:r>
              <a:rPr lang="pl-PL" sz="4000" dirty="0">
                <a:solidFill>
                  <a:srgbClr val="FFFFFF"/>
                </a:solidFill>
              </a:rPr>
              <a:t>(KLIKNIJ W WYRAZY I SPRAWDŹ, CZY DOBRZE ODPOWIEDZIAŁEŚ)</a:t>
            </a:r>
            <a:endParaRPr lang="pl" sz="4000" dirty="0">
              <a:solidFill>
                <a:srgbClr val="FFFFFF"/>
              </a:solidFill>
            </a:endParaRPr>
          </a:p>
          <a:p>
            <a:pPr algn="ctr" rtl="0"/>
            <a:endParaRPr lang="pl" sz="4000" dirty="0">
              <a:solidFill>
                <a:srgbClr val="FFFF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94D2934-3279-44ED-9AE0-8DE8B09F52EB}"/>
              </a:ext>
            </a:extLst>
          </p:cNvPr>
          <p:cNvSpPr txBox="1">
            <a:spLocks/>
          </p:cNvSpPr>
          <p:nvPr/>
        </p:nvSpPr>
        <p:spPr>
          <a:xfrm>
            <a:off x="466344" y="819043"/>
            <a:ext cx="7635240" cy="775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3200" i="1" dirty="0">
                <a:solidFill>
                  <a:srgbClr val="FFFFFF"/>
                </a:solidFill>
              </a:rPr>
              <a:t>Szara myszka zjada serek</a:t>
            </a:r>
            <a:r>
              <a:rPr lang="pl-PL" sz="3200" i="1" dirty="0">
                <a:solidFill>
                  <a:srgbClr val="FFFFFF"/>
                </a:solidFill>
              </a:rPr>
              <a:t>. </a:t>
            </a:r>
            <a:endParaRPr lang="pl" sz="3200" i="1" dirty="0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7853A64-8311-4D0A-8356-D48597EB12A4}"/>
              </a:ext>
            </a:extLst>
          </p:cNvPr>
          <p:cNvSpPr txBox="1"/>
          <p:nvPr/>
        </p:nvSpPr>
        <p:spPr>
          <a:xfrm>
            <a:off x="1797072" y="1423798"/>
            <a:ext cx="960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B) szopie, W, szpadel, stoi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5F47FE-F686-47B0-8538-22089AA29CC9}"/>
              </a:ext>
            </a:extLst>
          </p:cNvPr>
          <p:cNvSpPr txBox="1"/>
          <p:nvPr/>
        </p:nvSpPr>
        <p:spPr>
          <a:xfrm>
            <a:off x="445268" y="2032264"/>
            <a:ext cx="1174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 szopie stoi szpadel.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CD2C6F2-56DD-4EAC-AD33-BE93F96BEDD1}"/>
              </a:ext>
            </a:extLst>
          </p:cNvPr>
          <p:cNvSpPr txBox="1"/>
          <p:nvPr/>
        </p:nvSpPr>
        <p:spPr>
          <a:xfrm>
            <a:off x="2609088" y="2786568"/>
            <a:ext cx="958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C) Sabina, koszuli, do, spinek, szuka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AC1DDE-AF94-4766-8B23-F4B82FD5A5E0}"/>
              </a:ext>
            </a:extLst>
          </p:cNvPr>
          <p:cNvSpPr txBox="1"/>
          <p:nvPr/>
        </p:nvSpPr>
        <p:spPr>
          <a:xfrm>
            <a:off x="445268" y="3253882"/>
            <a:ext cx="883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Sabina szuka spinek do koszuli.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4F0F6E3-357B-4249-A8A3-83E877E188EC}"/>
              </a:ext>
            </a:extLst>
          </p:cNvPr>
          <p:cNvSpPr txBox="1"/>
          <p:nvPr/>
        </p:nvSpPr>
        <p:spPr>
          <a:xfrm>
            <a:off x="2514647" y="3779306"/>
            <a:ext cx="822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D) szóstkę, dostał, z, Łukasz, rysunków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9015E9-DFF3-42CA-8611-1B6CB71D93D4}"/>
              </a:ext>
            </a:extLst>
          </p:cNvPr>
          <p:cNvSpPr txBox="1"/>
          <p:nvPr/>
        </p:nvSpPr>
        <p:spPr>
          <a:xfrm>
            <a:off x="445268" y="436142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l-pl"/>
            </a:defPPr>
          </a:lstStyle>
          <a:p>
            <a:r>
              <a:rPr lang="pl-PL" sz="32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Łukasz dostał szóstkę z rysunków.</a:t>
            </a:r>
          </a:p>
        </p:txBody>
      </p:sp>
      <p:pic>
        <p:nvPicPr>
          <p:cNvPr id="4098" name="Picture 2" descr="Szkło Powiększające, Lupa, Wyszukiwanie, Powiększanie">
            <a:extLst>
              <a:ext uri="{FF2B5EF4-FFF2-40B4-BE49-F238E27FC236}">
                <a16:creationId xmlns:a16="http://schemas.microsoft.com/office/drawing/2014/main" id="{525BC3CB-6AD3-4A32-8DA9-DFEC8FE4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49" y="-6231"/>
            <a:ext cx="2159102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82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648" y="90362"/>
            <a:ext cx="7004304" cy="670004"/>
          </a:xfrm>
        </p:spPr>
        <p:txBody>
          <a:bodyPr rtlCol="0" anchor="ctr">
            <a:normAutofit/>
          </a:bodyPr>
          <a:lstStyle/>
          <a:p>
            <a:pPr lvl="0"/>
            <a:r>
              <a:rPr lang="pl" sz="3200" i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64" y="4858849"/>
            <a:ext cx="9534162" cy="2054078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pl-PL" sz="4000" dirty="0">
                <a:solidFill>
                  <a:srgbClr val="FFFFFF"/>
                </a:solidFill>
              </a:rPr>
              <a:t>U</a:t>
            </a:r>
            <a:r>
              <a:rPr lang="pl" sz="4000" dirty="0">
                <a:solidFill>
                  <a:srgbClr val="FFFFFF"/>
                </a:solidFill>
              </a:rPr>
              <a:t>porządkuj przymiotniki wyrażeń zmysłowych</a:t>
            </a:r>
          </a:p>
          <a:p>
            <a:pPr algn="ctr" rtl="0">
              <a:spcBef>
                <a:spcPts val="600"/>
              </a:spcBef>
            </a:pPr>
            <a:r>
              <a:rPr lang="pl-PL" sz="1700" dirty="0">
                <a:solidFill>
                  <a:srgbClr val="FFFFFF"/>
                </a:solidFill>
              </a:rPr>
              <a:t>(KLIKNIJ W WYRAZ I SPRAWDŹ </a:t>
            </a:r>
          </a:p>
          <a:p>
            <a:pPr algn="ctr" rtl="0">
              <a:spcBef>
                <a:spcPts val="600"/>
              </a:spcBef>
            </a:pPr>
            <a:r>
              <a:rPr lang="pl-PL" sz="1700" dirty="0">
                <a:solidFill>
                  <a:srgbClr val="FFFFFF"/>
                </a:solidFill>
              </a:rPr>
              <a:t>CZY DOBRZE ODPOWIEDZIAŁEŚ)</a:t>
            </a:r>
            <a:endParaRPr lang="pl" sz="4000" dirty="0">
              <a:solidFill>
                <a:srgbClr val="FFFFFF"/>
              </a:solidFill>
            </a:endParaRPr>
          </a:p>
          <a:p>
            <a:pPr algn="ctr" rtl="0"/>
            <a:endParaRPr lang="pl" sz="4000" dirty="0">
              <a:solidFill>
                <a:srgbClr val="FFFFFF"/>
              </a:solidFill>
            </a:endParaRPr>
          </a:p>
          <a:p>
            <a:pPr algn="ctr" rtl="0"/>
            <a:endParaRPr lang="pl" sz="4000" dirty="0">
              <a:solidFill>
                <a:srgbClr val="FFFF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94D2934-3279-44ED-9AE0-8DE8B09F52EB}"/>
              </a:ext>
            </a:extLst>
          </p:cNvPr>
          <p:cNvSpPr txBox="1">
            <a:spLocks/>
          </p:cNvSpPr>
          <p:nvPr/>
        </p:nvSpPr>
        <p:spPr>
          <a:xfrm>
            <a:off x="466344" y="248490"/>
            <a:ext cx="2432304" cy="775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i="1" dirty="0">
                <a:solidFill>
                  <a:srgbClr val="FFFFFF"/>
                </a:solidFill>
              </a:rPr>
              <a:t>smaczny </a:t>
            </a:r>
            <a:endParaRPr lang="pl" sz="4000" i="1" dirty="0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7853A64-8311-4D0A-8356-D48597EB12A4}"/>
              </a:ext>
            </a:extLst>
          </p:cNvPr>
          <p:cNvSpPr txBox="1"/>
          <p:nvPr/>
        </p:nvSpPr>
        <p:spPr>
          <a:xfrm>
            <a:off x="454226" y="1059331"/>
            <a:ext cx="228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szpetny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5F47FE-F686-47B0-8538-22089AA29CC9}"/>
              </a:ext>
            </a:extLst>
          </p:cNvPr>
          <p:cNvSpPr txBox="1"/>
          <p:nvPr/>
        </p:nvSpPr>
        <p:spPr>
          <a:xfrm>
            <a:off x="286568" y="2155686"/>
            <a:ext cx="2439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puszysty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CD2C6F2-56DD-4EAC-AD33-BE93F96BEDD1}"/>
              </a:ext>
            </a:extLst>
          </p:cNvPr>
          <p:cNvSpPr txBox="1"/>
          <p:nvPr/>
        </p:nvSpPr>
        <p:spPr>
          <a:xfrm>
            <a:off x="342289" y="3225317"/>
            <a:ext cx="222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szklany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4F0F6E3-357B-4249-A8A3-83E877E188EC}"/>
              </a:ext>
            </a:extLst>
          </p:cNvPr>
          <p:cNvSpPr txBox="1"/>
          <p:nvPr/>
        </p:nvSpPr>
        <p:spPr>
          <a:xfrm>
            <a:off x="305409" y="4096036"/>
            <a:ext cx="288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zamszowy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9015E9-DFF3-42CA-8611-1B6CB71D93D4}"/>
              </a:ext>
            </a:extLst>
          </p:cNvPr>
          <p:cNvSpPr txBox="1"/>
          <p:nvPr/>
        </p:nvSpPr>
        <p:spPr>
          <a:xfrm>
            <a:off x="4810865" y="270817"/>
            <a:ext cx="228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l-pl"/>
            </a:defPPr>
          </a:lstStyle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pyszny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B7C27C-9826-4B9E-A95E-157E390C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70" y="5794065"/>
            <a:ext cx="865632" cy="86563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C51CBC8-F94A-4E68-9918-C09996EA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36" y="5402976"/>
            <a:ext cx="865633" cy="136082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B5B5D03-4D84-4D28-881B-D3901F248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552" y="5759548"/>
            <a:ext cx="824850" cy="965678"/>
          </a:xfrm>
          <a:prstGeom prst="rect">
            <a:avLst/>
          </a:prstGeom>
        </p:spPr>
      </p:pic>
      <p:pic>
        <p:nvPicPr>
          <p:cNvPr id="3074" name="Picture 2" descr="Gest Dłoni, Alfabet, Głuche, Ręka, List, Wyciszenie">
            <a:extLst>
              <a:ext uri="{FF2B5EF4-FFF2-40B4-BE49-F238E27FC236}">
                <a16:creationId xmlns:a16="http://schemas.microsoft.com/office/drawing/2014/main" id="{FC7F2108-AB55-47C7-95BD-AA85533B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26" y="5619466"/>
            <a:ext cx="1065086" cy="1116247"/>
          </a:xfrm>
          <a:prstGeom prst="rect">
            <a:avLst/>
          </a:prstGeom>
          <a:noFill/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81755C1-0B14-42BE-9D4C-2B7EFE80E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172" y="5775379"/>
            <a:ext cx="968883" cy="97158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7CABD63-3EE9-4AC0-8C47-0317FA424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58" y="114403"/>
            <a:ext cx="903707" cy="9093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96522DA-C463-4983-81E6-35388C500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835" y="1162961"/>
            <a:ext cx="887084" cy="88708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CC0362B-D7E9-4C3B-B904-7370CAC6B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116" y="2200927"/>
            <a:ext cx="899803" cy="93829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889E8F2-EB72-4D8C-99C5-40A86765D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928" y="3245858"/>
            <a:ext cx="850178" cy="85017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940CA2D-AF4C-4BF4-9A87-D99261F61D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2167" y="118956"/>
            <a:ext cx="961806" cy="97152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CF7086C-AB00-4921-B1B3-7BE2EA8BB8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3702" y="4215967"/>
            <a:ext cx="690912" cy="716984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C00B6D1-D11A-4679-9293-DAE2947B22A0}"/>
              </a:ext>
            </a:extLst>
          </p:cNvPr>
          <p:cNvSpPr txBox="1"/>
          <p:nvPr/>
        </p:nvSpPr>
        <p:spPr>
          <a:xfrm>
            <a:off x="4770809" y="1224394"/>
            <a:ext cx="228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szorstki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36CE7D7-8BE1-4E05-A0FC-C7B298FAEF0E}"/>
              </a:ext>
            </a:extLst>
          </p:cNvPr>
          <p:cNvSpPr txBox="1"/>
          <p:nvPr/>
        </p:nvSpPr>
        <p:spPr>
          <a:xfrm>
            <a:off x="4842981" y="2459750"/>
            <a:ext cx="204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szary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ACA3112-6E77-4C25-8E8F-9858E976397D}"/>
              </a:ext>
            </a:extLst>
          </p:cNvPr>
          <p:cNvSpPr txBox="1"/>
          <p:nvPr/>
        </p:nvSpPr>
        <p:spPr>
          <a:xfrm>
            <a:off x="4828163" y="3411276"/>
            <a:ext cx="3864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szumiący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B371E73-3D20-408B-908E-774220510581}"/>
              </a:ext>
            </a:extLst>
          </p:cNvPr>
          <p:cNvSpPr txBox="1"/>
          <p:nvPr/>
        </p:nvSpPr>
        <p:spPr>
          <a:xfrm>
            <a:off x="4909464" y="4299311"/>
            <a:ext cx="270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ostry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486B3A3C-8145-45E2-92BC-8742590E04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0705" y="2447101"/>
            <a:ext cx="850178" cy="850178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03F196B1-2731-4449-BED7-CC9908DD2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9366" y="1313085"/>
            <a:ext cx="908196" cy="942467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5D2E2C82-F02C-4D7F-B0D8-F8CF93F2A4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2952" y="3399724"/>
            <a:ext cx="664316" cy="1047935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F1526B22-15F1-4D0C-9F65-2E66B9D2AD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202" y="4197338"/>
            <a:ext cx="673195" cy="690912"/>
          </a:xfrm>
          <a:prstGeom prst="rect">
            <a:avLst/>
          </a:prstGeom>
        </p:spPr>
      </p:pic>
      <p:pic>
        <p:nvPicPr>
          <p:cNvPr id="3076" name="Picture 4" descr="Sherlock Holmes, Piktogram, Wektor, Symbol, Ikona">
            <a:extLst>
              <a:ext uri="{FF2B5EF4-FFF2-40B4-BE49-F238E27FC236}">
                <a16:creationId xmlns:a16="http://schemas.microsoft.com/office/drawing/2014/main" id="{9F949117-772D-4A62-AC52-508FF626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402" y="1147499"/>
            <a:ext cx="2082200" cy="31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58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70" y="1078230"/>
            <a:ext cx="2725057" cy="603504"/>
          </a:xfrm>
        </p:spPr>
        <p:txBody>
          <a:bodyPr rtlCol="0" anchor="ctr">
            <a:normAutofit/>
          </a:bodyPr>
          <a:lstStyle/>
          <a:p>
            <a:pPr lvl="0"/>
            <a:r>
              <a:rPr lang="pl-PL" sz="3200" i="1" dirty="0">
                <a:solidFill>
                  <a:schemeClr val="bg1"/>
                </a:solidFill>
              </a:rPr>
              <a:t>2. </a:t>
            </a:r>
            <a:r>
              <a:rPr lang="pl-PL" sz="3200" i="1" u="sng" dirty="0">
                <a:solidFill>
                  <a:schemeClr val="bg1"/>
                </a:solidFill>
                <a:hlinkClick r:id="" action="ppaction://noaction">
                  <a:snd r:embed="rId2" name="applaus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różdżka</a:t>
            </a:r>
            <a:r>
              <a:rPr lang="pl-PL" sz="3200" i="1" dirty="0">
                <a:solidFill>
                  <a:schemeClr val="bg1"/>
                </a:solidFill>
              </a:rPr>
              <a:t> -</a:t>
            </a:r>
            <a:endParaRPr lang="pl" sz="3200" i="1" dirty="0">
              <a:solidFill>
                <a:schemeClr val="bg1"/>
              </a:solidFill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 fontScale="47500" lnSpcReduction="20000"/>
          </a:bodyPr>
          <a:lstStyle/>
          <a:p>
            <a:pPr algn="ctr" rtl="0"/>
            <a:r>
              <a:rPr lang="pl-PL" sz="6700" dirty="0">
                <a:solidFill>
                  <a:srgbClr val="FFFFFF"/>
                </a:solidFill>
              </a:rPr>
              <a:t>Która forma jest poprawna?</a:t>
            </a:r>
          </a:p>
          <a:p>
            <a:pPr algn="ctr" rtl="0"/>
            <a:r>
              <a:rPr lang="pl-PL" sz="4000" dirty="0">
                <a:solidFill>
                  <a:srgbClr val="FFFFFF"/>
                </a:solidFill>
              </a:rPr>
              <a:t>(KLIKNIJ w POPRAWNY WYRAZ I SPRAWDŹ, CZY DOBRZE ODPOWIEDZIAŁEŚ)</a:t>
            </a:r>
            <a:endParaRPr lang="pl" sz="4000" dirty="0">
              <a:solidFill>
                <a:srgbClr val="FFFF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77A5A52-DC17-41C3-92B7-E6EB01804706}"/>
              </a:ext>
            </a:extLst>
          </p:cNvPr>
          <p:cNvSpPr txBox="1">
            <a:spLocks/>
          </p:cNvSpPr>
          <p:nvPr/>
        </p:nvSpPr>
        <p:spPr>
          <a:xfrm>
            <a:off x="3093604" y="1692751"/>
            <a:ext cx="257066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>
                <a:solidFill>
                  <a:schemeClr val="bg1"/>
                </a:solidFill>
              </a:rPr>
              <a:t>- </a:t>
            </a:r>
            <a:r>
              <a:rPr lang="pl-PL" sz="3200" i="1" u="sng" dirty="0">
                <a:solidFill>
                  <a:schemeClr val="bg1"/>
                </a:solidFill>
                <a:hlinkClick r:id="" action="ppaction://noaction">
                  <a:snd r:embed="rId2" name="applaus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obrończyni</a:t>
            </a:r>
            <a:endParaRPr lang="pl" sz="3200" i="1" u="sng" dirty="0">
              <a:solidFill>
                <a:schemeClr val="bg1"/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8A6E139-65C0-423C-8301-1D431E2A27B4}"/>
              </a:ext>
            </a:extLst>
          </p:cNvPr>
          <p:cNvSpPr txBox="1">
            <a:spLocks/>
          </p:cNvSpPr>
          <p:nvPr/>
        </p:nvSpPr>
        <p:spPr>
          <a:xfrm>
            <a:off x="157594" y="2369578"/>
            <a:ext cx="2936010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>
                <a:solidFill>
                  <a:schemeClr val="bg1"/>
                </a:solidFill>
              </a:rPr>
              <a:t>4. </a:t>
            </a:r>
            <a:r>
              <a:rPr lang="pl-PL" sz="3200" i="1" dirty="0">
                <a:solidFill>
                  <a:schemeClr val="bg1"/>
                </a:solidFill>
                <a:hlinkClick r:id="" action="ppaction://noaction">
                  <a:snd r:embed="rId2" name="applaus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jabłuszko</a:t>
            </a:r>
            <a:r>
              <a:rPr lang="pl-PL" sz="3200" i="1" dirty="0">
                <a:solidFill>
                  <a:schemeClr val="bg1"/>
                </a:solidFill>
              </a:rPr>
              <a:t> -</a:t>
            </a:r>
            <a:endParaRPr lang="pl" sz="3200" i="1" dirty="0">
              <a:solidFill>
                <a:schemeClr val="bg1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63DCEBA-1C12-47EC-A21C-E3BE4E8110C2}"/>
              </a:ext>
            </a:extLst>
          </p:cNvPr>
          <p:cNvSpPr txBox="1">
            <a:spLocks/>
          </p:cNvSpPr>
          <p:nvPr/>
        </p:nvSpPr>
        <p:spPr>
          <a:xfrm>
            <a:off x="176505" y="2807450"/>
            <a:ext cx="4611624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sz="3200" i="1" dirty="0">
              <a:solidFill>
                <a:srgbClr val="FFFFFF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263BD29-4D8D-4ABC-A113-768580D3530C}"/>
              </a:ext>
            </a:extLst>
          </p:cNvPr>
          <p:cNvSpPr txBox="1">
            <a:spLocks/>
          </p:cNvSpPr>
          <p:nvPr/>
        </p:nvSpPr>
        <p:spPr>
          <a:xfrm>
            <a:off x="231370" y="462534"/>
            <a:ext cx="2822431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>
                <a:solidFill>
                  <a:schemeClr val="bg1"/>
                </a:solidFill>
              </a:rPr>
              <a:t>1. </a:t>
            </a:r>
            <a:r>
              <a:rPr lang="pl-PL" sz="3200" i="1" dirty="0">
                <a:solidFill>
                  <a:schemeClr val="bg1"/>
                </a:solidFill>
                <a:hlinkClick r:id="" action="ppaction://noaction">
                  <a:snd r:embed="rId2" name="applaus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przyszedł</a:t>
            </a:r>
            <a:r>
              <a:rPr lang="pl-PL" sz="3200" i="1" dirty="0">
                <a:solidFill>
                  <a:schemeClr val="bg1"/>
                </a:solidFill>
              </a:rPr>
              <a:t> - </a:t>
            </a:r>
            <a:endParaRPr lang="pl" sz="3200" i="1" dirty="0">
              <a:solidFill>
                <a:schemeClr val="bg1"/>
              </a:solidFill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2326CE37-95A3-41E3-AF7D-4C28F42A1320}"/>
              </a:ext>
            </a:extLst>
          </p:cNvPr>
          <p:cNvSpPr txBox="1">
            <a:spLocks/>
          </p:cNvSpPr>
          <p:nvPr/>
        </p:nvSpPr>
        <p:spPr>
          <a:xfrm>
            <a:off x="5983499" y="2009326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>
                <a:solidFill>
                  <a:srgbClr val="FFFFFF"/>
                </a:solidFill>
              </a:rPr>
              <a:t>3. obrończyni</a:t>
            </a:r>
            <a:endParaRPr lang="pl" sz="3200" i="1" dirty="0">
              <a:solidFill>
                <a:srgbClr val="FFFFFF"/>
              </a:solidFill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2AFAAC1-FD43-4F92-9A7E-97999A037B97}"/>
              </a:ext>
            </a:extLst>
          </p:cNvPr>
          <p:cNvSpPr txBox="1">
            <a:spLocks/>
          </p:cNvSpPr>
          <p:nvPr/>
        </p:nvSpPr>
        <p:spPr>
          <a:xfrm>
            <a:off x="6054277" y="259976"/>
            <a:ext cx="2510107" cy="719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3200" i="1" dirty="0">
                <a:solidFill>
                  <a:srgbClr val="FFFFFF"/>
                </a:solidFill>
              </a:rPr>
              <a:t>1. przyszedł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0CB63300-1026-44AF-9200-A4DAB75A37F0}"/>
              </a:ext>
            </a:extLst>
          </p:cNvPr>
          <p:cNvSpPr txBox="1">
            <a:spLocks/>
          </p:cNvSpPr>
          <p:nvPr/>
        </p:nvSpPr>
        <p:spPr>
          <a:xfrm>
            <a:off x="6010524" y="1044660"/>
            <a:ext cx="305409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3200" i="1" dirty="0">
                <a:solidFill>
                  <a:srgbClr val="FFFFFF"/>
                </a:solidFill>
              </a:rPr>
              <a:t>2. różdżka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81511EE-792C-477A-8856-B08F59EBDB23}"/>
              </a:ext>
            </a:extLst>
          </p:cNvPr>
          <p:cNvSpPr txBox="1">
            <a:spLocks/>
          </p:cNvSpPr>
          <p:nvPr/>
        </p:nvSpPr>
        <p:spPr>
          <a:xfrm>
            <a:off x="4720164" y="4478863"/>
            <a:ext cx="1868487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3200" i="1" dirty="0">
                <a:solidFill>
                  <a:srgbClr val="FFFFFF"/>
                </a:solidFill>
              </a:rPr>
              <a:t>6. ostrze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59EAABAB-0F18-4800-8EF4-40643188E9EF}"/>
              </a:ext>
            </a:extLst>
          </p:cNvPr>
          <p:cNvSpPr txBox="1">
            <a:spLocks/>
          </p:cNvSpPr>
          <p:nvPr/>
        </p:nvSpPr>
        <p:spPr>
          <a:xfrm>
            <a:off x="7295278" y="3911957"/>
            <a:ext cx="1958521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>
                <a:solidFill>
                  <a:srgbClr val="FFFFFF"/>
                </a:solidFill>
              </a:rPr>
              <a:t>5. kształt</a:t>
            </a:r>
            <a:endParaRPr lang="pl" sz="3200" i="1" dirty="0">
              <a:solidFill>
                <a:srgbClr val="FFFFFF"/>
              </a:solidFill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37198B31-CD6A-4D81-9257-A933F591A1D5}"/>
              </a:ext>
            </a:extLst>
          </p:cNvPr>
          <p:cNvSpPr txBox="1">
            <a:spLocks/>
          </p:cNvSpPr>
          <p:nvPr/>
        </p:nvSpPr>
        <p:spPr>
          <a:xfrm>
            <a:off x="5109745" y="2893287"/>
            <a:ext cx="2440571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" sz="3200" i="1" dirty="0">
                <a:solidFill>
                  <a:srgbClr val="FFFFFF"/>
                </a:solidFill>
              </a:rPr>
              <a:t>4. jabłuszko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80DD18-5C3A-40FA-99D2-449DAC71D2D3}"/>
              </a:ext>
            </a:extLst>
          </p:cNvPr>
          <p:cNvSpPr txBox="1"/>
          <p:nvPr/>
        </p:nvSpPr>
        <p:spPr>
          <a:xfrm>
            <a:off x="138684" y="2958717"/>
            <a:ext cx="281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2" name="applaus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kształt</a:t>
            </a:r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</a:t>
            </a:r>
            <a:endParaRPr lang="pl" sz="3200" i="1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ED65C7-F99B-4ABB-8240-F6C4417B3628}"/>
              </a:ext>
            </a:extLst>
          </p:cNvPr>
          <p:cNvSpPr txBox="1"/>
          <p:nvPr/>
        </p:nvSpPr>
        <p:spPr>
          <a:xfrm>
            <a:off x="231091" y="3549338"/>
            <a:ext cx="223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2" name="applaus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ostrze</a:t>
            </a:r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</a:t>
            </a:r>
          </a:p>
        </p:txBody>
      </p:sp>
      <p:sp>
        <p:nvSpPr>
          <p:cNvPr id="10" name="pole tekstowe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027F99FD-95F4-440A-BA4F-AFD0D6B5EF30}"/>
              </a:ext>
            </a:extLst>
          </p:cNvPr>
          <p:cNvSpPr txBox="1"/>
          <p:nvPr/>
        </p:nvSpPr>
        <p:spPr>
          <a:xfrm>
            <a:off x="2879921" y="432993"/>
            <a:ext cx="20580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100" i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4" name="bomb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przyszed</a:t>
            </a:r>
            <a:endParaRPr lang="pl-PL" sz="3100" i="1" u="sng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Prostokąt 11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8A5E8A3A-6FB9-4E1D-B363-86CEF1FEB9B3}"/>
              </a:ext>
            </a:extLst>
          </p:cNvPr>
          <p:cNvSpPr/>
          <p:nvPr/>
        </p:nvSpPr>
        <p:spPr>
          <a:xfrm>
            <a:off x="2655187" y="1066925"/>
            <a:ext cx="225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i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4" name="bomb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rószka</a:t>
            </a:r>
            <a:endParaRPr lang="pl-PL" sz="3200" i="1" u="sng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9496C2A-4E43-4049-B844-FAF486A3284A}"/>
              </a:ext>
            </a:extLst>
          </p:cNvPr>
          <p:cNvSpPr/>
          <p:nvPr/>
        </p:nvSpPr>
        <p:spPr>
          <a:xfrm>
            <a:off x="129189" y="1693219"/>
            <a:ext cx="3026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pl-PL" sz="3200" i="1" spc="-5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3" name="explod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obrończynia</a:t>
            </a:r>
            <a:endParaRPr lang="pl-PL" sz="3200" i="1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Prostokąt 1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D20D3C6C-FC52-431E-AF9D-8C5E4393EAAF}"/>
              </a:ext>
            </a:extLst>
          </p:cNvPr>
          <p:cNvSpPr/>
          <p:nvPr/>
        </p:nvSpPr>
        <p:spPr>
          <a:xfrm>
            <a:off x="2919781" y="2330217"/>
            <a:ext cx="2012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i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4" name="bomb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japuszko</a:t>
            </a:r>
            <a:endParaRPr lang="pl-PL" sz="3200" i="1" u="sng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Prostokąt 1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36EA7ACC-7451-4970-AD26-5ED7FE18FA99}"/>
              </a:ext>
            </a:extLst>
          </p:cNvPr>
          <p:cNvSpPr/>
          <p:nvPr/>
        </p:nvSpPr>
        <p:spPr>
          <a:xfrm>
            <a:off x="2362033" y="2994215"/>
            <a:ext cx="1361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4" name="bomb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kszałt</a:t>
            </a:r>
            <a:endParaRPr lang="pl-PL" sz="3200" i="1" u="sng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B1230A65-FFE0-4128-98F6-9791B169431F}"/>
              </a:ext>
            </a:extLst>
          </p:cNvPr>
          <p:cNvSpPr/>
          <p:nvPr/>
        </p:nvSpPr>
        <p:spPr>
          <a:xfrm>
            <a:off x="2421518" y="3555671"/>
            <a:ext cx="1433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" action="ppaction://noaction">
                  <a:snd r:embed="rId4" name="bomb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oszcze</a:t>
            </a:r>
            <a:endParaRPr lang="pl-PL" sz="3200" i="1" u="sng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C8B8A960-4D24-4F4D-9AF8-3565850C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600" y="133180"/>
            <a:ext cx="786039" cy="84344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1179C07-E6D8-4962-80E9-129D58C4B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539" y="1040091"/>
            <a:ext cx="794122" cy="676865"/>
          </a:xfrm>
          <a:prstGeom prst="rect">
            <a:avLst/>
          </a:prstGeom>
        </p:spPr>
      </p:pic>
      <p:pic>
        <p:nvPicPr>
          <p:cNvPr id="3074" name="Picture 2" descr="Sylwetka, Pani, Sprawiedliwości, Prawnych, Skale, Prawa">
            <a:extLst>
              <a:ext uri="{FF2B5EF4-FFF2-40B4-BE49-F238E27FC236}">
                <a16:creationId xmlns:a16="http://schemas.microsoft.com/office/drawing/2014/main" id="{C1CA2DB8-9C34-499F-9610-1BB3BD00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24" y="1653617"/>
            <a:ext cx="836033" cy="14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878D6AD-DABC-48E3-91D9-CABB2947B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3889" y="2726368"/>
            <a:ext cx="976765" cy="97218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8F2785D-F8D8-4090-A073-F976058E1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8740" y="3648529"/>
            <a:ext cx="1217668" cy="1054044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AB1EE60-F6DA-459E-AA58-0C1E1D4FD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699" y="4410939"/>
            <a:ext cx="1506006" cy="7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148" y="320046"/>
            <a:ext cx="6253317" cy="403248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dirty="0"/>
              <a:t>Detektyw Szymon dziękuje za uwagę.</a:t>
            </a:r>
            <a:endParaRPr lang="pl" sz="8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984" y="5386734"/>
            <a:ext cx="6269347" cy="1021498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Materiał powstał na podstawie publikacji „Będę mówił poprawnie”    j. Góral-</a:t>
            </a:r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półrola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S. Zakrzewska</a:t>
            </a:r>
            <a:endParaRPr lang="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tektyw, Wyszukiwania, Człowiek, Wyszukiwanie">
            <a:extLst>
              <a:ext uri="{FF2B5EF4-FFF2-40B4-BE49-F238E27FC236}">
                <a16:creationId xmlns:a16="http://schemas.microsoft.com/office/drawing/2014/main" id="{25902002-C1AD-44F2-90EA-04E115F9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14" y="2655036"/>
            <a:ext cx="4162101" cy="42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621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0_TF56160789" id="{322F98B7-A80C-4988-AFAA-78CFE7AA476F}" vid="{F3BB283F-3ABA-4679-A0D8-972A395C297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{BEF684F1-C68D-45E0-BEE8-82B589BF2372}tf56160789</Template>
  <TotalTime>0</TotalTime>
  <Words>333</Words>
  <Application>Microsoft Office PowerPoint</Application>
  <PresentationFormat>Panoramiczny</PresentationFormat>
  <Paragraphs>80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1_RetrospectVTI</vt:lpstr>
      <vt:lpstr>Detektyw Szymon</vt:lpstr>
      <vt:lpstr>Prezentacja programu PowerPoint</vt:lpstr>
      <vt:lpstr>2. szary</vt:lpstr>
      <vt:lpstr>szybki samochód szary słoń puszysty sweter ostry nóż słodka gruszka słomkowy kapelusz </vt:lpstr>
      <vt:lpstr>... osz</vt:lpstr>
      <vt:lpstr>A) serek, myszka, zjada, Szara </vt:lpstr>
      <vt:lpstr> </vt:lpstr>
      <vt:lpstr>2. różdżka -</vt:lpstr>
      <vt:lpstr>Detektyw Szymon dziękuje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2020-04-19T20:04:26Z</dcterms:created>
  <dcterms:modified xsi:type="dcterms:W3CDTF">2020-04-20T16:11:20Z</dcterms:modified>
</cp:coreProperties>
</file>