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0" r:id="rId6"/>
    <p:sldId id="262" r:id="rId7"/>
    <p:sldId id="263" r:id="rId8"/>
    <p:sldId id="264" r:id="rId9"/>
    <p:sldId id="271" r:id="rId10"/>
    <p:sldId id="266" r:id="rId11"/>
    <p:sldId id="268" r:id="rId12"/>
    <p:sldId id="272" r:id="rId13"/>
    <p:sldId id="258" r:id="rId14"/>
    <p:sldId id="274" r:id="rId15"/>
    <p:sldId id="275" r:id="rId16"/>
    <p:sldId id="276" r:id="rId17"/>
    <p:sldId id="273" r:id="rId18"/>
    <p:sldId id="278" r:id="rId19"/>
    <p:sldId id="277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2020-06-17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2020-06-17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2020-06-17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2020-06-17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2020-06-17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2020-06-17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2020-06-17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2020-06-17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2020-06-17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2020-06-17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2020-06-17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FF"/>
            </a:gs>
            <a:gs pos="50000">
              <a:srgbClr val="FF00FF"/>
            </a:gs>
            <a:gs pos="100000">
              <a:srgbClr val="FFC0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3EAB-0A20-47FE-A04D-A44A3771E5A6}" type="datetimeFigureOut">
              <a:rPr lang="pl-PL" smtClean="0"/>
              <a:pPr/>
              <a:t>2020-06-17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mawdomu.pl/wp-content/uploads/2015/07/DSC_0352.jpg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osia\Desktop\81f246174615371c4a0e3c21e2af2191.jpg"/>
          <p:cNvPicPr>
            <a:picLocks noChangeAspect="1" noChangeArrowheads="1"/>
          </p:cNvPicPr>
          <p:nvPr/>
        </p:nvPicPr>
        <p:blipFill>
          <a:blip r:embed="rId2" cstate="print"/>
          <a:srcRect b="108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000364" y="857232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C00000"/>
                </a:solidFill>
                <a:latin typeface="Comic Sans MS" pitchFamily="66" charset="0"/>
              </a:rPr>
              <a:t>BEZPIECZNE</a:t>
            </a:r>
          </a:p>
          <a:p>
            <a:pPr algn="ctr"/>
            <a:r>
              <a:rPr lang="pl-PL" sz="5400" b="1" dirty="0" smtClean="0">
                <a:solidFill>
                  <a:srgbClr val="C00000"/>
                </a:solidFill>
                <a:latin typeface="Comic Sans MS" pitchFamily="66" charset="0"/>
              </a:rPr>
              <a:t>WAKACJE</a:t>
            </a:r>
            <a:endParaRPr lang="pl-PL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0070C0"/>
                </a:solidFill>
                <a:latin typeface="Comic Sans MS" pitchFamily="66" charset="0"/>
              </a:rPr>
              <a:t>W DOMU</a:t>
            </a:r>
            <a:endParaRPr lang="pl-PL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57158" y="1857364"/>
            <a:ext cx="47863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Nigdy </a:t>
            </a:r>
            <a:r>
              <a:rPr lang="pl-PL" dirty="0" smtClean="0">
                <a:latin typeface="Comic Sans MS" pitchFamily="66" charset="0"/>
              </a:rPr>
              <a:t>nie używaj do zabawy noży, nożyczek i innych ostrych przedmiotów.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Pamiętaj, aby  nigdy nie bawić się ogniem, prądem ani gazem. Możesz spowodować groźny wypadek.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W Internecie możesz znaleźć wiele ciekawych gier i zabaw dla dzieci. Poproś rodziców, aby pokazali Ci bezpieczne aplikacje. Pamiętaj by nigdzie nie wpisywać, swojego nazwiska, miejsca zamieszkania, numeru telefonu.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Jeśli jesteś sam w domu nie otwieraj drzwi osobom, których nie znasz. 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4098" name="Picture 2" descr="Kids Playing Bricks Toys Together Kindergarten Stock Vector ..."/>
          <p:cNvPicPr>
            <a:picLocks noChangeAspect="1" noChangeArrowheads="1"/>
          </p:cNvPicPr>
          <p:nvPr/>
        </p:nvPicPr>
        <p:blipFill>
          <a:blip r:embed="rId2" cstate="print"/>
          <a:srcRect b="8928"/>
          <a:stretch>
            <a:fillRect/>
          </a:stretch>
        </p:blipFill>
        <p:spPr bwMode="auto">
          <a:xfrm>
            <a:off x="6357950" y="1571612"/>
            <a:ext cx="2476500" cy="2428892"/>
          </a:xfrm>
          <a:prstGeom prst="rect">
            <a:avLst/>
          </a:prstGeom>
          <a:noFill/>
        </p:spPr>
      </p:pic>
      <p:pic>
        <p:nvPicPr>
          <p:cNvPr id="4100" name="Picture 4" descr="Obraz może zawierać: co najmniej jedna osoba i ludzie stoj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500570"/>
            <a:ext cx="2460095" cy="2052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0070C0"/>
                </a:solidFill>
                <a:latin typeface="Comic Sans MS" pitchFamily="66" charset="0"/>
              </a:rPr>
              <a:t>NA ŁĄCE</a:t>
            </a:r>
            <a:endParaRPr lang="pl-PL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5720" y="2285992"/>
            <a:ext cx="4357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Nie drażnij pszczół, ani innych owadów.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Zabezpiecz się przed kleszczami.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Trzymaj się z daleka od terenów podmokłych.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Załóż zakryte buty i koszulę z długim rękawem.</a:t>
            </a:r>
          </a:p>
          <a:p>
            <a:pPr>
              <a:buFont typeface="Wingdings" pitchFamily="2" charset="2"/>
              <a:buChar char="ü"/>
            </a:pPr>
            <a:endParaRPr lang="pl-PL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pl-PL" dirty="0"/>
          </a:p>
        </p:txBody>
      </p:sp>
      <p:pic>
        <p:nvPicPr>
          <p:cNvPr id="2050" name="Picture 2" descr="Dwoje Dzieci łapie Motyle W Parku | Darmowy Wek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14488"/>
            <a:ext cx="3786182" cy="2340659"/>
          </a:xfrm>
          <a:prstGeom prst="rect">
            <a:avLst/>
          </a:prstGeom>
          <a:noFill/>
        </p:spPr>
      </p:pic>
      <p:pic>
        <p:nvPicPr>
          <p:cNvPr id="2056" name="Picture 8" descr="Children playing tug o war in the field Royalty Free Vector"/>
          <p:cNvPicPr>
            <a:picLocks noChangeAspect="1" noChangeArrowheads="1"/>
          </p:cNvPicPr>
          <p:nvPr/>
        </p:nvPicPr>
        <p:blipFill>
          <a:blip r:embed="rId3" cstate="print"/>
          <a:srcRect l="2116" t="7606" r="1883" b="19316"/>
          <a:stretch>
            <a:fillRect/>
          </a:stretch>
        </p:blipFill>
        <p:spPr bwMode="auto">
          <a:xfrm>
            <a:off x="3692184" y="4429132"/>
            <a:ext cx="3523021" cy="2091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428604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0070C0"/>
                </a:solidFill>
                <a:latin typeface="Comic Sans MS" pitchFamily="66" charset="0"/>
              </a:rPr>
              <a:t>NA PLACU ZABAW</a:t>
            </a:r>
            <a:endParaRPr lang="pl-PL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57158" y="2000240"/>
            <a:ext cx="4357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Plac jest miejscem zabaw dla wszystkich dzieci.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Na placu zabaw musisz przebywać z opiekunem. To on odpowiada za Twoje bezpieczeństwo.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Baw się zawsze w zgodzi z innymi dziećmi.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Znajdujący się na placu zabaw sprzęt wykorzystaj zawsze zgodnie z jego </a:t>
            </a:r>
            <a:r>
              <a:rPr lang="pl-PL" dirty="0" smtClean="0">
                <a:latin typeface="Comic Sans MS" pitchFamily="66" charset="0"/>
              </a:rPr>
              <a:t>przeznaczeniem.</a:t>
            </a:r>
            <a:endParaRPr lang="pl-PL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Nie podchodź do huśtawek, gdy bujają się na nich dzieci.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Nie jedz w czasie trwania zabawy. Jeśli jesteś głodny lub chce Ci się pić usiądź na ławce.</a:t>
            </a:r>
          </a:p>
          <a:p>
            <a:pPr>
              <a:buFont typeface="Wingdings" pitchFamily="2" charset="2"/>
              <a:buChar char="ü"/>
            </a:pPr>
            <a:endParaRPr lang="pl-PL" dirty="0" smtClean="0">
              <a:latin typeface="Comic Sans MS" pitchFamily="66" charset="0"/>
            </a:endParaRPr>
          </a:p>
        </p:txBody>
      </p:sp>
      <p:pic>
        <p:nvPicPr>
          <p:cNvPr id="1026" name="Picture 2" descr="Free Kids Playing Outside Clipart, Download Free Clip Art, Free ..."/>
          <p:cNvPicPr>
            <a:picLocks noChangeAspect="1" noChangeArrowheads="1"/>
          </p:cNvPicPr>
          <p:nvPr/>
        </p:nvPicPr>
        <p:blipFill>
          <a:blip r:embed="rId2" cstate="print"/>
          <a:srcRect b="5963"/>
          <a:stretch>
            <a:fillRect/>
          </a:stretch>
        </p:blipFill>
        <p:spPr bwMode="auto">
          <a:xfrm>
            <a:off x="5072066" y="1643050"/>
            <a:ext cx="3733792" cy="2242479"/>
          </a:xfrm>
          <a:prstGeom prst="rect">
            <a:avLst/>
          </a:prstGeom>
          <a:noFill/>
        </p:spPr>
      </p:pic>
      <p:pic>
        <p:nvPicPr>
          <p:cNvPr id="1028" name="Picture 4" descr="Happy Children Playing In Playground Stock Vector - Illustration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429132"/>
            <a:ext cx="3548034" cy="2203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34" y="214290"/>
            <a:ext cx="37147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Głowa nie jest od parady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służyć musi dalej.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Dbaj więc o nią i osłaniaj,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kiedy słońce pali.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Płynie w rzece woda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chłodna, bystra, czysta,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tylko przy dorosłych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z kąpieli korzystaj.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Jagody nieznane,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gdy zobaczysz w borze: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Nie zrywaj! Nie zjadaj! –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bo zatruć się możesz.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643570" y="285728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Comic Sans MS" pitchFamily="66" charset="0"/>
              </a:rPr>
              <a:t>„Wakacyjne rady”</a:t>
            </a:r>
          </a:p>
          <a:p>
            <a:pPr algn="ctr"/>
            <a:r>
              <a:rPr lang="pl-PL" sz="2400" dirty="0" smtClean="0">
                <a:latin typeface="Comic Sans MS" pitchFamily="66" charset="0"/>
              </a:rPr>
              <a:t>Wiera </a:t>
            </a:r>
            <a:r>
              <a:rPr lang="pl-PL" sz="2400" dirty="0" err="1" smtClean="0">
                <a:latin typeface="Comic Sans MS" pitchFamily="66" charset="0"/>
              </a:rPr>
              <a:t>Badalska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929190" y="3429000"/>
            <a:ext cx="36433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Urządzamy grzybobranie,</a:t>
            </a:r>
            <a:endParaRPr lang="pl-PL" dirty="0" smtClean="0"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jaka rada stąd wynika:</a:t>
            </a:r>
            <a:endParaRPr lang="pl-PL" dirty="0" smtClean="0"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Gdy jakiegoś grzyba nie znasz,</a:t>
            </a:r>
            <a:endParaRPr lang="pl-PL" dirty="0" smtClean="0"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nie wkładaj go do koszyka.</a:t>
            </a:r>
            <a:endParaRPr lang="pl-PL" dirty="0" smtClean="0"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lang="pl-PL" dirty="0" smtClean="0"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Biegać boso jest przyjemnie,</a:t>
            </a:r>
            <a:endParaRPr lang="pl-PL" dirty="0" smtClean="0"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ale ważna rada:</a:t>
            </a:r>
            <a:b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idąc na wycieczkę pieszą</a:t>
            </a:r>
            <a:b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dobre buty wkładaj!</a:t>
            </a:r>
            <a:endParaRPr lang="pl-PL" dirty="0" smtClean="0"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lang="pl-PL" sz="16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571472" y="285728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Comic Sans MS" pitchFamily="66" charset="0"/>
              </a:rPr>
              <a:t>Co dzieci robią na plaży? </a:t>
            </a:r>
          </a:p>
          <a:p>
            <a:pPr algn="ctr"/>
            <a:r>
              <a:rPr lang="pl-PL" sz="2800" dirty="0" smtClean="0">
                <a:latin typeface="Comic Sans MS" pitchFamily="66" charset="0"/>
              </a:rPr>
              <a:t>Czy te zabawy są bezpieczne?</a:t>
            </a:r>
            <a:endParaRPr lang="pl-PL" sz="2800" dirty="0">
              <a:latin typeface="Comic Sans MS" pitchFamily="66" charset="0"/>
            </a:endParaRPr>
          </a:p>
        </p:txBody>
      </p:sp>
      <p:pic>
        <p:nvPicPr>
          <p:cNvPr id="2056" name="Picture 8" descr="Kids playing on Beach - Download Free Vectors, Clipart Graphics &amp; Vector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296275" cy="5095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571472" y="285728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Comic Sans MS" pitchFamily="66" charset="0"/>
              </a:rPr>
              <a:t>Co dzieci robią na placu zabaw? </a:t>
            </a:r>
          </a:p>
          <a:p>
            <a:pPr algn="ctr"/>
            <a:r>
              <a:rPr lang="pl-PL" sz="2800" dirty="0" smtClean="0">
                <a:latin typeface="Comic Sans MS" pitchFamily="66" charset="0"/>
              </a:rPr>
              <a:t>Czy te zabawy są bezpieczne?</a:t>
            </a:r>
            <a:endParaRPr lang="pl-PL" sz="2800" dirty="0">
              <a:latin typeface="Comic Sans MS" pitchFamily="66" charset="0"/>
            </a:endParaRPr>
          </a:p>
        </p:txBody>
      </p:sp>
      <p:pic>
        <p:nvPicPr>
          <p:cNvPr id="30722" name="Picture 2" descr="C:\Users\Gosia\Desktop\5088ff708fd0bb697f69ec5c61e690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358246" cy="5138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571472" y="21429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Comic Sans MS" pitchFamily="66" charset="0"/>
              </a:rPr>
              <a:t>Co dzieci robią na wsi? </a:t>
            </a:r>
          </a:p>
          <a:p>
            <a:pPr algn="ctr"/>
            <a:r>
              <a:rPr lang="pl-PL" sz="2800" dirty="0" smtClean="0">
                <a:latin typeface="Comic Sans MS" pitchFamily="66" charset="0"/>
              </a:rPr>
              <a:t>Czy te zabawy są bezpieczne?</a:t>
            </a:r>
            <a:endParaRPr lang="pl-PL" sz="2800" dirty="0">
              <a:latin typeface="Comic Sans MS" pitchFamily="66" charset="0"/>
            </a:endParaRPr>
          </a:p>
        </p:txBody>
      </p:sp>
      <p:pic>
        <p:nvPicPr>
          <p:cNvPr id="31746" name="Picture 2" descr="C:\Users\Gosia\Desktop\58ccd9574d00234ddccd3c1812fd6d06.jpg"/>
          <p:cNvPicPr>
            <a:picLocks noChangeAspect="1" noChangeArrowheads="1"/>
          </p:cNvPicPr>
          <p:nvPr/>
        </p:nvPicPr>
        <p:blipFill>
          <a:blip r:embed="rId2" cstate="print"/>
          <a:srcRect b="13541"/>
          <a:stretch>
            <a:fillRect/>
          </a:stretch>
        </p:blipFill>
        <p:spPr bwMode="auto">
          <a:xfrm>
            <a:off x="357158" y="1428736"/>
            <a:ext cx="850112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layer.slideplayer.pl/76/12716028/slides/slide_8.jpg"/>
          <p:cNvPicPr>
            <a:picLocks noChangeAspect="1" noChangeArrowheads="1"/>
          </p:cNvPicPr>
          <p:nvPr/>
        </p:nvPicPr>
        <p:blipFill>
          <a:blip r:embed="rId2" cstate="print"/>
          <a:srcRect l="15454" t="13304" r="15455" b="14264"/>
          <a:stretch>
            <a:fillRect/>
          </a:stretch>
        </p:blipFill>
        <p:spPr bwMode="auto">
          <a:xfrm>
            <a:off x="642910" y="642918"/>
            <a:ext cx="792961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85852" y="2428868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Comic Sans MS" pitchFamily="66" charset="0"/>
              </a:rPr>
              <a:t>Pomysły na kreatywne wakacje w domu</a:t>
            </a:r>
          </a:p>
        </p:txBody>
      </p:sp>
      <p:pic>
        <p:nvPicPr>
          <p:cNvPr id="3" name="Picture 4" descr="20 Easy Kids Crafts for This Summer #hobbycraft #kidscraft #craftblog"/>
          <p:cNvPicPr>
            <a:picLocks noChangeAspect="1" noChangeArrowheads="1"/>
          </p:cNvPicPr>
          <p:nvPr/>
        </p:nvPicPr>
        <p:blipFill>
          <a:blip r:embed="rId2" cstate="print"/>
          <a:srcRect l="3509" t="4296" r="28070" b="5497"/>
          <a:stretch>
            <a:fillRect/>
          </a:stretch>
        </p:blipFill>
        <p:spPr bwMode="auto">
          <a:xfrm>
            <a:off x="357158" y="4143380"/>
            <a:ext cx="2286016" cy="2461863"/>
          </a:xfrm>
          <a:prstGeom prst="rect">
            <a:avLst/>
          </a:prstGeom>
          <a:noFill/>
        </p:spPr>
      </p:pic>
      <p:pic>
        <p:nvPicPr>
          <p:cNvPr id="4" name="Picture 5" descr="Meduza z bibuły i talerza papierowego"/>
          <p:cNvPicPr>
            <a:picLocks noChangeAspect="1" noChangeArrowheads="1"/>
          </p:cNvPicPr>
          <p:nvPr/>
        </p:nvPicPr>
        <p:blipFill>
          <a:blip r:embed="rId3" cstate="print"/>
          <a:srcRect t="2999" b="5750"/>
          <a:stretch>
            <a:fillRect/>
          </a:stretch>
        </p:blipFill>
        <p:spPr bwMode="auto">
          <a:xfrm>
            <a:off x="3571868" y="214290"/>
            <a:ext cx="2113767" cy="1928826"/>
          </a:xfrm>
          <a:prstGeom prst="rect">
            <a:avLst/>
          </a:prstGeom>
          <a:noFill/>
        </p:spPr>
      </p:pic>
      <p:pic>
        <p:nvPicPr>
          <p:cNvPr id="5" name="Picture 4" descr="C:\Users\Gosia\Desktop\DSC_0367.jpg"/>
          <p:cNvPicPr>
            <a:picLocks noChangeAspect="1" noChangeArrowheads="1"/>
          </p:cNvPicPr>
          <p:nvPr/>
        </p:nvPicPr>
        <p:blipFill>
          <a:blip r:embed="rId4" cstate="print"/>
          <a:srcRect l="38417"/>
          <a:stretch>
            <a:fillRect/>
          </a:stretch>
        </p:blipFill>
        <p:spPr bwMode="auto">
          <a:xfrm>
            <a:off x="6429388" y="4214818"/>
            <a:ext cx="2174760" cy="2332695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357950" y="342900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Błyszcząca lemoniada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786050" y="507207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Gąbkowe </a:t>
            </a:r>
          </a:p>
          <a:p>
            <a:pPr algn="ctr"/>
            <a:r>
              <a:rPr lang="pl-PL" dirty="0" smtClean="0">
                <a:latin typeface="Comic Sans MS" pitchFamily="66" charset="0"/>
              </a:rPr>
              <a:t>jachty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786446" y="78579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Kolorowe </a:t>
            </a:r>
          </a:p>
          <a:p>
            <a:pPr algn="ctr"/>
            <a:r>
              <a:rPr lang="pl-PL" dirty="0" smtClean="0">
                <a:latin typeface="Comic Sans MS" pitchFamily="66" charset="0"/>
              </a:rPr>
              <a:t>meduzy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357166"/>
            <a:ext cx="671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1026" name="Picture 2" descr="Papierowy talerz meduzy dla dzieci.  Jednostka do badań oceanicznych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71810"/>
            <a:ext cx="3428984" cy="342898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285728"/>
            <a:ext cx="64294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Przygotuj następujące materiały: papierowe talerzyki, bibułę, włóczkę, plastikowe oczy, dziurkacz, nożyczki, klej.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Zacznij od podarcia lub pocięcia bibuły na małe kwadraty. </a:t>
            </a:r>
            <a:endParaRPr lang="pl-PL" sz="16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Narysuj falistą linię na dole papierowego talerza i wytnij wzdłuż tej linii.</a:t>
            </a:r>
            <a:endParaRPr lang="pl-PL" sz="16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Przyklej kwadraty bibuły na talerzyki.</a:t>
            </a:r>
            <a:endParaRPr lang="pl-PL" sz="16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Użyj dziurkacza, aby wykonać kilka otworów wzdłuż falistej dolnej linii płyty papierowej.</a:t>
            </a:r>
            <a:endParaRPr lang="pl-PL" sz="16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Przeciągnij włóczkę przez otwory w dolnej części papierowego talerza i zawiąż je.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Doklej oczy.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9" name="Picture 5" descr="Meduza z bibuły i talerza papierowego"/>
          <p:cNvPicPr>
            <a:picLocks noChangeAspect="1" noChangeArrowheads="1"/>
          </p:cNvPicPr>
          <p:nvPr/>
        </p:nvPicPr>
        <p:blipFill>
          <a:blip r:embed="rId3" cstate="print"/>
          <a:srcRect t="2999" b="5750"/>
          <a:stretch>
            <a:fillRect/>
          </a:stretch>
        </p:blipFill>
        <p:spPr bwMode="auto">
          <a:xfrm>
            <a:off x="6643702" y="1500174"/>
            <a:ext cx="2273285" cy="2074387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6643702" y="4572008"/>
            <a:ext cx="2214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latin typeface="Comic Sans MS" pitchFamily="66" charset="0"/>
              </a:rPr>
              <a:t>Kolorowe </a:t>
            </a:r>
          </a:p>
          <a:p>
            <a:pPr algn="ctr"/>
            <a:r>
              <a:rPr lang="pl-PL" sz="3200" dirty="0" smtClean="0">
                <a:latin typeface="Comic Sans MS" pitchFamily="66" charset="0"/>
              </a:rPr>
              <a:t>meduzy</a:t>
            </a:r>
            <a:endParaRPr lang="pl-PL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osia\Desktop\f09e10bc9ec035c6420e40b027a06398.jpg"/>
          <p:cNvPicPr>
            <a:picLocks noChangeAspect="1" noChangeArrowheads="1"/>
          </p:cNvPicPr>
          <p:nvPr/>
        </p:nvPicPr>
        <p:blipFill>
          <a:blip r:embed="rId2" cstate="print"/>
          <a:srcRect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928794" y="642918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7030A0"/>
                </a:solidFill>
                <a:latin typeface="Comic Sans MS" pitchFamily="66" charset="0"/>
              </a:rPr>
              <a:t>Po dziesięciu miesiącach nauki, nadchodzi oczekiwany przez wszystkie dzieci czas wakacji. Dzieci czują swobodę i cieszą się, że mają ponad dwa miesiące na odpoczynek i wspaniałą letnią zabawę. Jednak, aby zabawa była udana, należy poznać kilka ważnych zasad bezpieczeństwa.</a:t>
            </a:r>
            <a:endParaRPr lang="pl-PL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10 Ways to Keep Your Kids Busy in The Backyard this Sum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86124"/>
            <a:ext cx="4032207" cy="3357562"/>
          </a:xfrm>
          <a:prstGeom prst="rect">
            <a:avLst/>
          </a:prstGeom>
          <a:noFill/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00034" y="357166"/>
            <a:ext cx="76438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Przygotuj następujące materiały:  gąbki kuchenne, słomki lub patyczki do szaszłyków, kolorowe kartony lub piankę, nożyczki.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Wytnij trójkąt z kolorowych kartonów lub pianki (trójkąt będzie masztem). W masztach wytnij dwa otwory, aby można było zaczepić słomę, jedną na górze, a drugą na dole.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Umieść maszt na słomce. Teraz zamocuj słomkę na gąbce.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Przygotowane jachty można puszczać na wodzie.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Picture 4" descr="20 Easy Kids Crafts for This Summer #hobbycraft #kidscraft #craftb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4071966" cy="332609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6357950" y="2071678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Comic Sans MS" pitchFamily="66" charset="0"/>
              </a:rPr>
              <a:t>Gąbkowe </a:t>
            </a:r>
          </a:p>
          <a:p>
            <a:pPr algn="ctr"/>
            <a:r>
              <a:rPr lang="pl-PL" sz="2800" dirty="0" smtClean="0">
                <a:latin typeface="Comic Sans MS" pitchFamily="66" charset="0"/>
              </a:rPr>
              <a:t>jachty</a:t>
            </a:r>
            <a:endParaRPr lang="pl-PL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Gosia\Desktop\DSC_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2928958" cy="1960400"/>
          </a:xfrm>
          <a:prstGeom prst="rect">
            <a:avLst/>
          </a:prstGeom>
          <a:noFill/>
        </p:spPr>
      </p:pic>
      <p:pic>
        <p:nvPicPr>
          <p:cNvPr id="33795" name="Picture 3" descr="C:\Users\Gosia\Desktop\DSC_0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285992"/>
            <a:ext cx="2928958" cy="1921061"/>
          </a:xfrm>
          <a:prstGeom prst="rect">
            <a:avLst/>
          </a:prstGeom>
          <a:noFill/>
        </p:spPr>
      </p:pic>
      <p:pic>
        <p:nvPicPr>
          <p:cNvPr id="33796" name="Picture 4" descr="C:\Users\Gosia\Desktop\DSC_0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500570"/>
            <a:ext cx="2857520" cy="1857388"/>
          </a:xfrm>
          <a:prstGeom prst="rect">
            <a:avLst/>
          </a:prstGeom>
          <a:noFill/>
        </p:spPr>
      </p:pic>
      <p:pic>
        <p:nvPicPr>
          <p:cNvPr id="33797" name="Picture 5" descr="C:\Users\Gosia\Desktop\DSC_03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572008"/>
            <a:ext cx="2887158" cy="1928826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42844" y="285728"/>
            <a:ext cx="835824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Przygotuj następujące materiały: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białe kartki, klej, cekiny, farby plakatowe, skuwkę od flamastra, słomkę do napojów, rękaw do pieczenia (możecie użyć folię spożywczą), nożyczki.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Na kartce namaluj kształt szklanki, a następnie przyklej cekiny do połowy szklanki.</a:t>
            </a:r>
            <a:endParaRPr lang="pl-PL" sz="14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Kolejny krok to moczenie skuwki w farbie plakatowej i odbijanie „bąbelków” nad oranżadą. Tutaj mała rada: przygotuj jeszcze dwie białe kartki, bo na jednej odbijanie się na pewno nie skończy!</a:t>
            </a:r>
            <a:endParaRPr lang="pl-PL" sz="14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Słomkę skróć i przyklej do kartki, a na koniec wytnij  z folii kształt szklanki i naklej na obrazek.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68B3AF"/>
                </a:solidFill>
                <a:effectLst/>
                <a:latin typeface="inherit"/>
                <a:ea typeface="Times New Roman" pitchFamily="18" charset="0"/>
                <a:cs typeface="Arial" pitchFamily="34" charset="0"/>
                <a:hlinkClick r:id="rId6"/>
              </a:rPr>
              <a:t/>
            </a:r>
            <a:b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68B3AF"/>
                </a:solidFill>
                <a:effectLst/>
                <a:latin typeface="inherit"/>
                <a:ea typeface="Times New Roman" pitchFamily="18" charset="0"/>
                <a:cs typeface="Arial" pitchFamily="34" charset="0"/>
                <a:hlinkClick r:id="rId6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929454" y="3643314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Comic Sans MS" pitchFamily="66" charset="0"/>
              </a:rPr>
              <a:t>Błyszcząca lemoniada</a:t>
            </a:r>
            <a:endParaRPr lang="pl-PL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14348" y="2428868"/>
            <a:ext cx="7715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002060"/>
                </a:solidFill>
                <a:latin typeface="Comic Sans MS" pitchFamily="66" charset="0"/>
              </a:rPr>
              <a:t>BEZPIECZNYCH WAKACJI </a:t>
            </a:r>
          </a:p>
          <a:p>
            <a:pPr algn="ctr"/>
            <a:r>
              <a:rPr lang="pl-PL" sz="3200" b="1" dirty="0" smtClean="0">
                <a:solidFill>
                  <a:srgbClr val="002060"/>
                </a:solidFill>
                <a:latin typeface="Comic Sans MS" pitchFamily="66" charset="0"/>
              </a:rPr>
              <a:t>ŻYCZY: </a:t>
            </a:r>
          </a:p>
          <a:p>
            <a:pPr algn="ctr"/>
            <a:r>
              <a:rPr lang="pl-PL" sz="3200" b="1" dirty="0" smtClean="0">
                <a:solidFill>
                  <a:srgbClr val="002060"/>
                </a:solidFill>
                <a:latin typeface="Comic Sans MS" pitchFamily="66" charset="0"/>
              </a:rPr>
              <a:t>ŚWIETLICA SZKOLNA </a:t>
            </a:r>
          </a:p>
          <a:p>
            <a:pPr algn="ctr"/>
            <a:r>
              <a:rPr lang="pl-PL" sz="3200" b="1" dirty="0" smtClean="0">
                <a:solidFill>
                  <a:srgbClr val="002060"/>
                </a:solidFill>
                <a:latin typeface="Comic Sans MS" pitchFamily="66" charset="0"/>
              </a:rPr>
              <a:t>Opracowała : </a:t>
            </a:r>
            <a:r>
              <a:rPr lang="pl-PL" sz="3200" b="1" dirty="0" err="1" smtClean="0">
                <a:solidFill>
                  <a:srgbClr val="002060"/>
                </a:solidFill>
                <a:latin typeface="Comic Sans MS" pitchFamily="66" charset="0"/>
              </a:rPr>
              <a:t>K.Kaczocha</a:t>
            </a:r>
            <a:endParaRPr lang="pl-PL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0070C0"/>
                </a:solidFill>
                <a:latin typeface="Comic Sans MS" pitchFamily="66" charset="0"/>
              </a:rPr>
              <a:t>W GÓRACH</a:t>
            </a:r>
            <a:endParaRPr lang="pl-PL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5720" y="1785926"/>
            <a:ext cx="49292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/>
              <a:t> </a:t>
            </a:r>
            <a:r>
              <a:rPr lang="pl-PL" sz="1600" dirty="0" smtClean="0">
                <a:latin typeface="Comic Sans MS" pitchFamily="66" charset="0"/>
              </a:rPr>
              <a:t>Przed wyjściem w góry zapoznaj się z panującymi tam warunkami.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latin typeface="Comic Sans MS" pitchFamily="66" charset="0"/>
              </a:rPr>
              <a:t>Bezpieczniej jest się wspinać w towarzystwie. Nie wychodź w góry sam.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latin typeface="Comic Sans MS" pitchFamily="66" charset="0"/>
              </a:rPr>
              <a:t>Zostaw informację w miejscu gdzie się zatrzymałeś na nocleg (gdzie idziesz, kiedy zamierzasz wrócić, nr telefonu)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latin typeface="Comic Sans MS" pitchFamily="66" charset="0"/>
              </a:rPr>
              <a:t>Chodź zawsze oznakowanymi szlakami.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latin typeface="Comic Sans MS" pitchFamily="66" charset="0"/>
              </a:rPr>
              <a:t>Pamiętaj, aby zabrać do plecaka potrzebne rzeczy: apteczkę, naładowany telefon, latarkę, ciepłe ubrania, prowiant i picie. Nie przeciążaj plecaka.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latin typeface="Comic Sans MS" pitchFamily="66" charset="0"/>
              </a:rPr>
              <a:t>Ubierz się zgodnie z pogodą. Załóż wygodne obuwie.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latin typeface="Comic Sans MS" pitchFamily="66" charset="0"/>
              </a:rPr>
              <a:t>Jeśli na szlaku pogoda się zepsuje natychmiast zawróć.</a:t>
            </a:r>
          </a:p>
          <a:p>
            <a:pPr algn="ctr"/>
            <a:endParaRPr lang="pl-PL" sz="1600" dirty="0" smtClean="0">
              <a:latin typeface="Comic Sans MS" pitchFamily="66" charset="0"/>
            </a:endParaRPr>
          </a:p>
          <a:p>
            <a:pPr algn="ctr"/>
            <a:r>
              <a:rPr lang="pl-PL" sz="1600" b="1" dirty="0" smtClean="0">
                <a:latin typeface="Comic Sans MS" pitchFamily="66" charset="0"/>
              </a:rPr>
              <a:t>PAMIĘTAJ! W GÓRACH LICZY SIĘ ZDROWY ROZSĄDEK.</a:t>
            </a:r>
            <a:endParaRPr lang="pl-PL" sz="1600" b="1" dirty="0">
              <a:latin typeface="Comic Sans MS" pitchFamily="66" charset="0"/>
            </a:endParaRPr>
          </a:p>
        </p:txBody>
      </p:sp>
      <p:pic>
        <p:nvPicPr>
          <p:cNvPr id="11268" name="Picture 4" descr="Children hiking on rocks in mountain - Download Free Vector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571744"/>
            <a:ext cx="3709972" cy="2922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0070C0"/>
                </a:solidFill>
                <a:latin typeface="Comic Sans MS" pitchFamily="66" charset="0"/>
              </a:rPr>
              <a:t>NAD WODĄ</a:t>
            </a:r>
            <a:endParaRPr lang="pl-PL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85720" y="1857364"/>
            <a:ext cx="4929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Kąp się tylko w miejscach strzeżonych przez ratowników WOPR (przy wywieszonej białej fladze).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Nie pływaj w rzekach, stawach w pobliżu mostów.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Nie skacz do wody na główkę.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Nie wchodź do wody podczas burzy.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Zakładaj do wody kamizelkę asekuracyjną.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Kąp się zawsze w towarzystwie osoby dorosłej (rodzice, opiekunowie).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Korzystaj z urządzeń oraz ze sprzętu pływającego znajdujących się na terenie kąpieliska zgodnie z regulaminem.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Jeśli zauważysz, że ktoś tonie natychmiast wezwij pomoc.</a:t>
            </a:r>
          </a:p>
          <a:p>
            <a:pPr>
              <a:buFont typeface="Wingdings" pitchFamily="2" charset="2"/>
              <a:buChar char="ü"/>
            </a:pPr>
            <a:endParaRPr lang="pl-PL" dirty="0">
              <a:latin typeface="Comic Sans MS" pitchFamily="66" charset="0"/>
            </a:endParaRPr>
          </a:p>
        </p:txBody>
      </p:sp>
      <p:pic>
        <p:nvPicPr>
          <p:cNvPr id="11266" name="Picture 2" descr="Children at the water park Royalty Free Vector Image"/>
          <p:cNvPicPr>
            <a:picLocks noChangeAspect="1" noChangeArrowheads="1"/>
          </p:cNvPicPr>
          <p:nvPr/>
        </p:nvPicPr>
        <p:blipFill>
          <a:blip r:embed="rId2" cstate="print"/>
          <a:srcRect b="10578"/>
          <a:stretch>
            <a:fillRect/>
          </a:stretch>
        </p:blipFill>
        <p:spPr bwMode="auto">
          <a:xfrm>
            <a:off x="5429256" y="2928934"/>
            <a:ext cx="3429024" cy="249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0070C0"/>
                </a:solidFill>
                <a:latin typeface="Comic Sans MS" pitchFamily="66" charset="0"/>
              </a:rPr>
              <a:t>NA SŁOŃCU</a:t>
            </a:r>
            <a:endParaRPr lang="pl-PL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00034" y="2357430"/>
            <a:ext cx="3786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Ogranicz przebywanie na pełnym słońcu.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Staraj się opalać w ruchu np.: grając w piłkę lub pływając.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Pij dużo niegazowanej wody.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Załóż koniecznie nakrycie głowy oraz okulary przeciwsłoneczne.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Smaruj się kremem z filtrem UV co dwie godziny i za każdym razem gdy wyjdziesz z wody.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Noś lekką i przewiewną odzież.</a:t>
            </a:r>
          </a:p>
          <a:p>
            <a:pPr>
              <a:buFont typeface="Wingdings" pitchFamily="2" charset="2"/>
              <a:buChar char="ü"/>
            </a:pPr>
            <a:endParaRPr lang="pl-PL" dirty="0">
              <a:latin typeface="Comic Sans MS" pitchFamily="66" charset="0"/>
            </a:endParaRPr>
          </a:p>
        </p:txBody>
      </p:sp>
      <p:pic>
        <p:nvPicPr>
          <p:cNvPr id="10242" name="Picture 2" descr="A Family Summer Holiday at Beach - Download Free Vectors, Clipar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500306"/>
            <a:ext cx="3867357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0070C0"/>
                </a:solidFill>
                <a:latin typeface="Comic Sans MS" pitchFamily="66" charset="0"/>
              </a:rPr>
              <a:t>W LESIE</a:t>
            </a:r>
            <a:endParaRPr lang="pl-PL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5720" y="1928802"/>
            <a:ext cx="44291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1600" dirty="0" smtClean="0">
                <a:latin typeface="Comic Sans MS" pitchFamily="66" charset="0"/>
              </a:rPr>
              <a:t>Nie oddalaj się od opiekuna, żeby nie zabłądzić.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latin typeface="Comic Sans MS" pitchFamily="66" charset="0"/>
              </a:rPr>
              <a:t>Zabezpiecz się przed kleszczami.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latin typeface="Comic Sans MS" pitchFamily="66" charset="0"/>
              </a:rPr>
              <a:t>Nie zostawiaj na </a:t>
            </a:r>
            <a:r>
              <a:rPr lang="pl-PL" sz="1600" dirty="0" smtClean="0">
                <a:latin typeface="Comic Sans MS" pitchFamily="66" charset="0"/>
              </a:rPr>
              <a:t>ziemi </a:t>
            </a:r>
            <a:r>
              <a:rPr lang="pl-PL" sz="1600" dirty="0" smtClean="0">
                <a:latin typeface="Comic Sans MS" pitchFamily="66" charset="0"/>
              </a:rPr>
              <a:t>śmieci i butelek. Butelka rozgrzana przez słońce może spowodować pożar.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latin typeface="Comic Sans MS" pitchFamily="66" charset="0"/>
              </a:rPr>
              <a:t>Nie zbieraj grzybów, których nie znasz.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latin typeface="Comic Sans MS" pitchFamily="66" charset="0"/>
              </a:rPr>
              <a:t>Nie jedz znalezionych owoców. Niektóre z nich mogą być trujące.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latin typeface="Comic Sans MS" pitchFamily="66" charset="0"/>
              </a:rPr>
              <a:t>Zachowuj ciszę i spokój. W lesie żyje wiele zwierząt, nie przeszkadzaj im.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latin typeface="Comic Sans MS" pitchFamily="66" charset="0"/>
              </a:rPr>
              <a:t>Nie niszcz mrowisk i urządzeń przeznaczonych do karmienia zwierząt.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latin typeface="Comic Sans MS" pitchFamily="66" charset="0"/>
              </a:rPr>
              <a:t>Ognisko możesz rozpalić tylko w obecności osoby dorosłej i w miejscach specjalnie na ten cel przeznaczonych.</a:t>
            </a:r>
          </a:p>
        </p:txBody>
      </p:sp>
      <p:pic>
        <p:nvPicPr>
          <p:cNvPr id="9218" name="Picture 2" descr=" "/>
          <p:cNvPicPr>
            <a:picLocks noChangeAspect="1" noChangeArrowheads="1"/>
          </p:cNvPicPr>
          <p:nvPr/>
        </p:nvPicPr>
        <p:blipFill>
          <a:blip r:embed="rId2" cstate="print"/>
          <a:srcRect b="12069"/>
          <a:stretch>
            <a:fillRect/>
          </a:stretch>
        </p:blipFill>
        <p:spPr bwMode="auto">
          <a:xfrm>
            <a:off x="5429256" y="1571612"/>
            <a:ext cx="3433749" cy="2357454"/>
          </a:xfrm>
          <a:prstGeom prst="rect">
            <a:avLst/>
          </a:prstGeom>
          <a:noFill/>
        </p:spPr>
      </p:pic>
      <p:pic>
        <p:nvPicPr>
          <p:cNvPr id="9220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357694"/>
            <a:ext cx="3357586" cy="2185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0070C0"/>
                </a:solidFill>
                <a:latin typeface="Comic Sans MS" pitchFamily="66" charset="0"/>
              </a:rPr>
              <a:t>NA WSI</a:t>
            </a:r>
            <a:endParaRPr lang="pl-PL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00034" y="2143116"/>
            <a:ext cx="4286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Pomagaj w pracach gospodarskich tylko pod opieką osób dorosłych.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Nie wsiadaj na maszyny rolnicze i nie baw się na nich.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Narzędzia typu kosy, widły, sierpy powinny używać tylko osoby dorosłe.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Unikaj zwierząt hodowlanych i psów przywiązanych do łańcucha.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Nie zaglądaj i nie schylaj się do studni.</a:t>
            </a:r>
          </a:p>
          <a:p>
            <a:pPr>
              <a:buFont typeface="Wingdings" pitchFamily="2" charset="2"/>
              <a:buChar char="ü"/>
            </a:pPr>
            <a:endParaRPr lang="pl-PL" dirty="0">
              <a:latin typeface="Comic Sans MS" pitchFamily="66" charset="0"/>
            </a:endParaRPr>
          </a:p>
        </p:txBody>
      </p:sp>
      <p:pic>
        <p:nvPicPr>
          <p:cNvPr id="8193" name="Picture 1" descr="C:\Users\Gosia\Desktop\criancas-em-cena-fazenda-com-animais_1308-24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643050"/>
            <a:ext cx="3517538" cy="2343152"/>
          </a:xfrm>
          <a:prstGeom prst="rect">
            <a:avLst/>
          </a:prstGeom>
          <a:noFill/>
        </p:spPr>
      </p:pic>
      <p:pic>
        <p:nvPicPr>
          <p:cNvPr id="8194" name="Picture 2" descr="C:\Users\Gosia\Desktop\zestaw-dzieci-bawiace-sie-w-gospodarstwie_1308-27425.jpg"/>
          <p:cNvPicPr>
            <a:picLocks noChangeAspect="1" noChangeArrowheads="1"/>
          </p:cNvPicPr>
          <p:nvPr/>
        </p:nvPicPr>
        <p:blipFill>
          <a:blip r:embed="rId3" cstate="print"/>
          <a:srcRect l="50000" t="50000"/>
          <a:stretch>
            <a:fillRect/>
          </a:stretch>
        </p:blipFill>
        <p:spPr bwMode="auto">
          <a:xfrm>
            <a:off x="4929190" y="4214818"/>
            <a:ext cx="3571900" cy="227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0070C0"/>
                </a:solidFill>
                <a:latin typeface="Comic Sans MS" pitchFamily="66" charset="0"/>
              </a:rPr>
              <a:t>NA PODWÓRKU</a:t>
            </a:r>
            <a:endParaRPr lang="pl-PL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14282" y="2071678"/>
            <a:ext cx="4357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Zawsze informuj swoich rodziców o tym, gdzie i z kim będziesz przebywać.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Do zabawy wybieraj jedynie bezpieczne miejsca oddalone od jezdni, placów budowy, mostów i torów kolejowych.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Zastanów się czy pomysły twoich kolegów są mądre i bezpieczne.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Wychodząc z domu dobrze ukryj klucz, nie pokazuj go obcym.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Uważaj na bezpańskie psy.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Nie korzystaj z propozycji spaceru lub jazdy samochodem z osobą nieznajomą.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7170" name="Picture 2" descr="Children playing hopscotch in the yard - Download Free Vector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643051"/>
            <a:ext cx="2005972" cy="2494738"/>
          </a:xfrm>
          <a:prstGeom prst="rect">
            <a:avLst/>
          </a:prstGeom>
          <a:noFill/>
        </p:spPr>
      </p:pic>
      <p:pic>
        <p:nvPicPr>
          <p:cNvPr id="7172" name="Picture 4" descr="Children playing ball game in the yard - No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14818"/>
            <a:ext cx="1951824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0070C0"/>
                </a:solidFill>
                <a:latin typeface="Comic Sans MS" pitchFamily="66" charset="0"/>
              </a:rPr>
              <a:t>NA ROWERZE</a:t>
            </a:r>
            <a:endParaRPr lang="pl-PL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57158" y="1928802"/>
            <a:ext cx="4429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Używaj sprawnego i w pełni wyposażonego roweru.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Pamiętaj, aby założyć kask i ochraniacze na łokcie i kolana.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W miarę możliwości korzystaj ze ścieżek rowerowych.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Przestrzegaj przepisów drogowych. Obowiązują one także rowerzystów.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Sygnalizuj odpowiednio wcześniej wszystkie skręty.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latin typeface="Comic Sans MS" pitchFamily="66" charset="0"/>
              </a:rPr>
              <a:t>Na przejściu dla pieszych zejdź z roweru i przeprowadź go przez jezdnię.</a:t>
            </a:r>
          </a:p>
        </p:txBody>
      </p:sp>
      <p:pic>
        <p:nvPicPr>
          <p:cNvPr id="6146" name="Picture 2" descr="Park scene with kids cycling Royalty Free Vector Image"/>
          <p:cNvPicPr>
            <a:picLocks noChangeAspect="1" noChangeArrowheads="1"/>
          </p:cNvPicPr>
          <p:nvPr/>
        </p:nvPicPr>
        <p:blipFill>
          <a:blip r:embed="rId2" cstate="print"/>
          <a:srcRect b="12008"/>
          <a:stretch>
            <a:fillRect/>
          </a:stretch>
        </p:blipFill>
        <p:spPr bwMode="auto">
          <a:xfrm>
            <a:off x="5572132" y="1643051"/>
            <a:ext cx="3322624" cy="2300916"/>
          </a:xfrm>
          <a:prstGeom prst="rect">
            <a:avLst/>
          </a:prstGeom>
          <a:noFill/>
        </p:spPr>
      </p:pic>
      <p:pic>
        <p:nvPicPr>
          <p:cNvPr id="6148" name="Picture 4" descr="Family riding bike in the park - Download Free Vectors, Clipart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256"/>
            <a:ext cx="3248000" cy="2222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1060</Words>
  <Application>Microsoft Office PowerPoint</Application>
  <PresentationFormat>Pokaz na ekranie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Gosia</dc:creator>
  <cp:lastModifiedBy>KOTEK</cp:lastModifiedBy>
  <cp:revision>73</cp:revision>
  <dcterms:created xsi:type="dcterms:W3CDTF">2020-06-09T04:38:19Z</dcterms:created>
  <dcterms:modified xsi:type="dcterms:W3CDTF">2020-06-17T08:07:51Z</dcterms:modified>
</cp:coreProperties>
</file>